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
  </p:notesMasterIdLst>
  <p:handoutMasterIdLst>
    <p:handoutMasterId r:id="rId53"/>
  </p:handoutMasterIdLst>
  <p:sldIdLst>
    <p:sldId id="256" r:id="rId3"/>
    <p:sldId id="267" r:id="rId4"/>
    <p:sldId id="373" r:id="rId6"/>
    <p:sldId id="307" r:id="rId7"/>
    <p:sldId id="372" r:id="rId8"/>
    <p:sldId id="281" r:id="rId9"/>
    <p:sldId id="274" r:id="rId10"/>
    <p:sldId id="258" r:id="rId11"/>
    <p:sldId id="262" r:id="rId12"/>
    <p:sldId id="289" r:id="rId13"/>
    <p:sldId id="290" r:id="rId14"/>
    <p:sldId id="296" r:id="rId15"/>
    <p:sldId id="297" r:id="rId16"/>
    <p:sldId id="298" r:id="rId17"/>
    <p:sldId id="299" r:id="rId18"/>
    <p:sldId id="300" r:id="rId19"/>
    <p:sldId id="301" r:id="rId20"/>
    <p:sldId id="302" r:id="rId21"/>
    <p:sldId id="303" r:id="rId22"/>
    <p:sldId id="304" r:id="rId23"/>
    <p:sldId id="305" r:id="rId24"/>
    <p:sldId id="308" r:id="rId25"/>
    <p:sldId id="309" r:id="rId26"/>
    <p:sldId id="310" r:id="rId27"/>
    <p:sldId id="311" r:id="rId28"/>
    <p:sldId id="312" r:id="rId29"/>
    <p:sldId id="313" r:id="rId30"/>
    <p:sldId id="314" r:id="rId31"/>
    <p:sldId id="315" r:id="rId32"/>
    <p:sldId id="416" r:id="rId33"/>
    <p:sldId id="417" r:id="rId34"/>
    <p:sldId id="338" r:id="rId35"/>
    <p:sldId id="339" r:id="rId36"/>
    <p:sldId id="418" r:id="rId37"/>
    <p:sldId id="340" r:id="rId38"/>
    <p:sldId id="341" r:id="rId39"/>
    <p:sldId id="420" r:id="rId40"/>
    <p:sldId id="342" r:id="rId41"/>
    <p:sldId id="343" r:id="rId42"/>
    <p:sldId id="334" r:id="rId43"/>
    <p:sldId id="335" r:id="rId44"/>
    <p:sldId id="261" r:id="rId45"/>
    <p:sldId id="375" r:id="rId46"/>
    <p:sldId id="376" r:id="rId47"/>
    <p:sldId id="413" r:id="rId48"/>
    <p:sldId id="414" r:id="rId49"/>
    <p:sldId id="415" r:id="rId50"/>
    <p:sldId id="421" r:id="rId51"/>
    <p:sldId id="436" r:id="rId52"/>
  </p:sldIdLst>
  <p:sldSz cx="12192000" cy="6858000"/>
  <p:notesSz cx="6858000" cy="9144000"/>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6FC"/>
    <a:srgbClr val="36A9AC"/>
    <a:srgbClr val="D61E42"/>
    <a:srgbClr val="A80C26"/>
    <a:srgbClr val="2261A6"/>
    <a:srgbClr val="DF2736"/>
    <a:srgbClr val="E6E6E6"/>
    <a:srgbClr val="495ADB"/>
    <a:srgbClr val="544DD7"/>
    <a:srgbClr val="0807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8" autoAdjust="0"/>
    <p:restoredTop sz="94660"/>
  </p:normalViewPr>
  <p:slideViewPr>
    <p:cSldViewPr snapToGrid="0">
      <p:cViewPr varScale="1">
        <p:scale>
          <a:sx n="105" d="100"/>
          <a:sy n="105" d="100"/>
        </p:scale>
        <p:origin x="690" y="108"/>
      </p:cViewPr>
      <p:guideLst/>
    </p:cSldViewPr>
  </p:slideViewPr>
  <p:notesTextViewPr>
    <p:cViewPr>
      <p:scale>
        <a:sx n="3" d="2"/>
        <a:sy n="3" d="2"/>
      </p:scale>
      <p:origin x="0" y="0"/>
    </p:cViewPr>
  </p:notesTextViewPr>
  <p:sorterViewPr>
    <p:cViewPr>
      <p:scale>
        <a:sx n="125" d="100"/>
        <a:sy n="125" d="100"/>
      </p:scale>
      <p:origin x="0" y="0"/>
    </p:cViewPr>
  </p:sorterViewPr>
  <p:notesViewPr>
    <p:cSldViewPr snapToGrid="0">
      <p:cViewPr varScale="1">
        <p:scale>
          <a:sx n="64" d="100"/>
          <a:sy n="64" d="100"/>
        </p:scale>
        <p:origin x="2742" y="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tags" Target="tags/tag2.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7C49B2-44E8-4EFD-A97B-B11A258AE913}"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51B3AF3-F35D-4318-B7D7-AB8D96882FE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随着智能电表的广泛采用，它为个人用户提供了更精细的用电量数据[13]，智能电表数据的应用已经付出了大量的努力，包括负载分析[14]、异常检测[15]、需求响应程序实施[3]、相位检测[16]和负荷预测[17]。</a:t>
            </a:r>
            <a:endParaRPr lang="zh-CN" altLang="en-US"/>
          </a:p>
          <a:p>
            <a:pPr marL="228600" indent="-228600">
              <a:buAutoNum type="arabicPeriod"/>
            </a:pPr>
            <a:r>
              <a:rPr lang="zh-CN" altLang="en-US"/>
              <a:t>关于智能电表数据分析的全面回顾可参见[18]。</a:t>
            </a:r>
            <a:endParaRPr lang="zh-CN" altLang="en-US"/>
          </a:p>
          <a:p>
            <a:pPr marL="228600" indent="-228600">
              <a:buAutoNum type="arabicPeriod"/>
            </a:pPr>
            <a:r>
              <a:rPr lang="zh-CN" altLang="en-US"/>
              <a:t>与传统的基于历史数据预测现有用户未来短期用电量以辅助系统运行的负荷预测相比，一致峰值需求估计问题具有两个特点：1）预测未来用户的一致峰值需求在连接到网络时，没有使用现有数据；以及</a:t>
            </a:r>
            <a:r>
              <a:rPr lang="en-US" altLang="zh-CN"/>
              <a:t>2</a:t>
            </a:r>
            <a:r>
              <a:rPr lang="zh-CN" altLang="en-US"/>
              <a:t>）它本质上是一个长期的基础设施规模预测问题。</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尽管现有文献中提出了各种方法来估算同时出现的高峰需求，但以往的研究大多集中在经验方法上。</a:t>
            </a:r>
            <a:endParaRPr lang="zh-CN" altLang="en-US"/>
          </a:p>
          <a:p>
            <a:pPr marL="228600" indent="-228600">
              <a:buAutoNum type="arabicPeriod"/>
            </a:pPr>
            <a:r>
              <a:rPr lang="zh-CN" altLang="en-US"/>
              <a:t>智能电表数据的涌入带来了一个直观的问题：能否充分利用用户的细粒度智能电表数据和社会人口信息，进一步提高峰值负荷估计的准确性？</a:t>
            </a:r>
            <a:endParaRPr lang="zh-CN" altLang="en-US"/>
          </a:p>
          <a:p>
            <a:pPr marL="228600" indent="-228600">
              <a:buAutoNum type="arabicPeriod"/>
            </a:pPr>
            <a:r>
              <a:rPr lang="zh-CN" altLang="en-US"/>
              <a:t>一些研究已经开始基于智能电表数据进行峰值负荷估计。</a:t>
            </a:r>
            <a:endParaRPr lang="zh-CN" altLang="en-US"/>
          </a:p>
          <a:p>
            <a:pPr marL="228600" indent="-228600">
              <a:buAutoNum type="arabicPeriod"/>
            </a:pPr>
            <a:r>
              <a:rPr lang="zh-CN" altLang="en-US"/>
              <a:t>例如，在[19]中提出了一种基于聚类加权约束回归的低压变电站峰值负荷估计方法，并在此基础上发展了贡献系数。通过交叉验证，验证了该方法的准确性和稳定性。</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本文提出了一种基于智能电表数据和人口统计学数据的数据驱动概率峰值负荷估计方法。</a:t>
            </a:r>
            <a:endParaRPr lang="zh-CN" altLang="en-US"/>
          </a:p>
          <a:p>
            <a:pPr marL="228600" indent="-228600">
              <a:buAutoNum type="arabicPeriod"/>
            </a:pPr>
            <a:r>
              <a:rPr lang="zh-CN" altLang="en-US"/>
              <a:t>首先，利用基于采样的数据增广方法，对不同用户之间复杂的非线性相关结构进行了建模。</a:t>
            </a:r>
            <a:endParaRPr lang="zh-CN" altLang="en-US"/>
          </a:p>
          <a:p>
            <a:pPr marL="228600" indent="-228600">
              <a:buAutoNum type="arabicPeriod"/>
            </a:pPr>
            <a:r>
              <a:rPr lang="zh-CN" altLang="en-US"/>
              <a:t>然后，采用消费者分组法对模型中的ADMD和标准化最大多样化需求（NMDD）进行估计，以提高随机选择确定数量的顾客的效率。</a:t>
            </a:r>
            <a:endParaRPr lang="zh-CN" altLang="en-US"/>
          </a:p>
          <a:p>
            <a:pPr marL="228600" indent="-228600">
              <a:buAutoNum type="arabicPeriod"/>
            </a:pPr>
            <a:r>
              <a:rPr lang="zh-CN" altLang="en-US"/>
              <a:t>最后，用一系列分位数描述了未来峰值负荷的不确定性。</a:t>
            </a:r>
            <a:endParaRPr lang="zh-CN" altLang="en-US"/>
          </a:p>
          <a:p>
            <a:pPr marL="228600" indent="-228600">
              <a:buAutoNum type="arabicPeriod"/>
            </a:pPr>
            <a:r>
              <a:rPr lang="zh-CN" altLang="en-US"/>
              <a:t>注意，在本文中，我们不考虑配电系统中的损耗，而是着重于提出一种新的概率峰值负荷估计。同时，考虑到电网中的损耗，可以进一步提高峰值负荷。</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如上所述，本文的主要贡献可以概括如下。</a:t>
            </a:r>
            <a:endParaRPr lang="zh-CN" altLang="en-US"/>
          </a:p>
          <a:p>
            <a:pPr marL="228600" indent="-228600">
              <a:buAutoNum type="arabicPeriod"/>
            </a:pPr>
            <a:r>
              <a:rPr lang="zh-CN" altLang="en-US"/>
              <a:t>1）基于高分辨率智能电表测量和人口统计数据得出的信息，提出了一个复合数据驱动的概率峰值需求估计框架，该框架将有助于智能城市新建筑的设计。</a:t>
            </a:r>
            <a:endParaRPr lang="zh-CN" altLang="en-US"/>
          </a:p>
          <a:p>
            <a:pPr marL="228600" indent="-228600">
              <a:buAutoNum type="arabicPeriod"/>
            </a:pPr>
            <a:r>
              <a:rPr lang="zh-CN" altLang="en-US"/>
              <a:t>2）提出了一种新的VTRC方法，在捕捉高维需求数据的复杂非线性依赖性，特别是尾部依赖性的同时，对高维需求数据进行建模和采样。</a:t>
            </a:r>
            <a:endParaRPr lang="zh-CN" altLang="en-US"/>
          </a:p>
          <a:p>
            <a:pPr marL="228600" indent="-228600">
              <a:buAutoNum type="arabicPeriod"/>
            </a:pPr>
            <a:r>
              <a:rPr lang="zh-CN" altLang="en-US"/>
              <a:t>3）为了有效地选择给定数量的客户，建议在NMDD估算程序之前进行基于相关性的客户分组。</a:t>
            </a:r>
            <a:endParaRPr lang="zh-CN" altLang="en-US"/>
          </a:p>
          <a:p>
            <a:pPr marL="228600" indent="-228600">
              <a:buAutoNum type="arabicPeriod"/>
            </a:pPr>
            <a:r>
              <a:rPr lang="zh-CN" altLang="en-US"/>
              <a:t>4）通过与其他测试方法的比较，证明了该方法具有较高的性能，如较低的估计误差所示。此外，研究结果表明，在设计具有不同客户类别的新建筑时，使用人口统计学数据的重要性。</a:t>
            </a:r>
            <a:endParaRPr lang="zh-CN" altLang="en-US"/>
          </a:p>
          <a:p>
            <a:pPr marL="228600" indent="-228600">
              <a:buAutoNum type="arabicPeriod"/>
            </a:pPr>
            <a:r>
              <a:rPr lang="zh-CN" altLang="en-US"/>
              <a:t>本文的其余部分组织如下。第二节正式定义了峰值负荷估计问题。第三节介绍了拟议方法的框架和技术细节。第四节介绍了评估指标和案例研究中要比较的方法。第五节低碳伦敦（LCL）数据集的数值实验。最后，结论在第六节中给出。</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在智能城市中，对电网设计进行准确的未来一致峰值需求估计势在必行，其主要挑战如下。</a:t>
            </a:r>
            <a:endParaRPr lang="zh-CN" altLang="en-US"/>
          </a:p>
          <a:p>
            <a:pPr marL="228600" indent="-228600">
              <a:buAutoNum type="arabicPeriod"/>
            </a:pPr>
            <a:r>
              <a:rPr lang="zh-CN" altLang="en-US"/>
              <a:t>1）未来不同客户的不同类型的房地产表现出不同的消费行为。尽管这些客户可以根据他们的人口统计数据进行分类，但对于每个类别而言，在没有连接到网络时的现有数据的情况下，估计同时出现的高峰需求仍然是一个挑战。</a:t>
            </a:r>
            <a:endParaRPr lang="zh-CN" altLang="en-US"/>
          </a:p>
          <a:p>
            <a:pPr marL="228600" indent="-228600">
              <a:buAutoNum type="arabicPeriod"/>
            </a:pPr>
            <a:r>
              <a:rPr lang="zh-CN" altLang="en-US"/>
              <a:t>2）用户负荷之间的需求差异显著增加了估计组峰值需求的困难，特别是当新连接的用户数n大大低于网络中现有的用户数时。需要注意的是，需求多样化指的是，随着n的增加，同时出现的峰值需求对个体消费者属性的敏感性降低，反之亦然。这是因为并非所有的客户都同时消费他们的峰值需求。</a:t>
            </a:r>
            <a:endParaRPr lang="zh-CN" altLang="en-US"/>
          </a:p>
          <a:p>
            <a:pPr marL="228600" indent="-228600">
              <a:buAutoNum type="arabicPeriod"/>
            </a:pPr>
            <a:r>
              <a:rPr lang="zh-CN" altLang="en-US"/>
              <a:t>在数学上，这个问题可以定义如下。鉴于人口统计数据（如家庭入住率和财富水平）定义了</a:t>
            </a:r>
            <a:r>
              <a:rPr lang="en-US" altLang="zh-CN"/>
              <a:t>G</a:t>
            </a:r>
            <a:r>
              <a:rPr lang="zh-CN" altLang="en-US"/>
              <a:t>类</a:t>
            </a:r>
            <a:r>
              <a:rPr lang="zh-CN" altLang="en-US"/>
              <a:t>客户类别，并且N个新客户需要连接到网络，对于每个类别G，新连接的数量用ng表示，另外，让mg表示存在的客户数量，在组</a:t>
            </a:r>
            <a:r>
              <a:rPr lang="en-US" altLang="zh-CN"/>
              <a:t>g</a:t>
            </a:r>
            <a:r>
              <a:rPr lang="zh-CN" altLang="en-US"/>
              <a:t>内的智能表数据和人口统计数据</a:t>
            </a:r>
            <a:r>
              <a:rPr lang="en-US" altLang="zh-CN"/>
              <a:t>,g=1,...G. </a:t>
            </a:r>
            <a:r>
              <a:rPr lang="zh-CN" altLang="en-US"/>
              <a:t>这个问题的目标是估计总的一致峰值需求</a:t>
            </a:r>
            <a:endParaRPr lang="zh-CN" altLang="en-US"/>
          </a:p>
          <a:p>
            <a:pPr marL="228600" indent="-228600">
              <a:buAutoNum type="arabicPeriod"/>
            </a:pPr>
            <a:r>
              <a:rPr lang="zh-CN" altLang="en-US">
                <a:sym typeface="+mn-ea"/>
              </a:rPr>
              <a:t>对于每个分类来说，我们通过</a:t>
            </a:r>
            <a:r>
              <a:rPr lang="en-US" altLang="zh-CN">
                <a:sym typeface="+mn-ea"/>
              </a:rPr>
              <a:t>ADMD</a:t>
            </a:r>
            <a:r>
              <a:rPr lang="zh-CN" altLang="en-US">
                <a:sym typeface="+mn-ea"/>
              </a:rPr>
              <a:t>来对</a:t>
            </a:r>
            <a:r>
              <a:rPr lang="en-US" altLang="zh-CN">
                <a:sym typeface="+mn-ea"/>
              </a:rPr>
              <a:t>Cng</a:t>
            </a:r>
            <a:r>
              <a:rPr lang="zh-CN" altLang="en-US">
                <a:sym typeface="+mn-ea"/>
              </a:rPr>
              <a:t>进行估计，</a:t>
            </a:r>
            <a:r>
              <a:rPr lang="en-US" altLang="zh-CN">
                <a:sym typeface="+mn-ea"/>
              </a:rPr>
              <a:t>Cng</a:t>
            </a:r>
            <a:r>
              <a:rPr lang="zh-CN" altLang="en-US">
                <a:sym typeface="+mn-ea"/>
              </a:rPr>
              <a:t>是定义每个用户的峰值电能消耗，当</a:t>
            </a:r>
            <a:r>
              <a:rPr lang="en-US" altLang="zh-CN">
                <a:sym typeface="+mn-ea"/>
              </a:rPr>
              <a:t>n</a:t>
            </a:r>
            <a:r>
              <a:rPr lang="zh-CN" altLang="en-US">
                <a:sym typeface="+mn-ea"/>
              </a:rPr>
              <a:t>接近无限的时候。</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endParaRPr lang="zh-CN" altLang="en-US"/>
          </a:p>
          <a:p>
            <a:pPr marL="228600" indent="-228600">
              <a:buAutoNum type="arabicPeriod"/>
            </a:pPr>
            <a:r>
              <a:rPr lang="zh-CN" altLang="en-US"/>
              <a:t>本文扩展了</a:t>
            </a:r>
            <a:r>
              <a:rPr lang="en-US" altLang="zh-CN"/>
              <a:t>ADMD</a:t>
            </a:r>
            <a:r>
              <a:rPr lang="zh-CN" altLang="en-US"/>
              <a:t>的概念，接下来，基于现成的客户的智能数据，我们就可以计算</a:t>
            </a:r>
            <a:r>
              <a:rPr lang="en-US" altLang="zh-CN"/>
              <a:t>ADMDn</a:t>
            </a:r>
            <a:endParaRPr lang="en-US" altLang="zh-CN"/>
          </a:p>
          <a:p>
            <a:pPr marL="228600" indent="-228600">
              <a:buAutoNum type="arabicPeriod"/>
            </a:pPr>
            <a:r>
              <a:rPr lang="en-US" altLang="zh-CN"/>
              <a:t>ADMDn</a:t>
            </a:r>
            <a:r>
              <a:rPr lang="zh-CN" altLang="en-US"/>
              <a:t>的不现实，特别</a:t>
            </a:r>
            <a:r>
              <a:rPr lang="en-US" altLang="zh-CN"/>
              <a:t>n&lt;&lt;mg</a:t>
            </a:r>
            <a:r>
              <a:rPr lang="zh-CN" altLang="en-US"/>
              <a:t>。最后，随机选择</a:t>
            </a:r>
            <a:r>
              <a:rPr lang="en-US" altLang="zh-CN"/>
              <a:t>n</a:t>
            </a:r>
            <a:r>
              <a:rPr lang="zh-CN" altLang="en-US"/>
              <a:t>个客户。对于每一个分类来说，获取一个</a:t>
            </a:r>
            <a:r>
              <a:rPr lang="en-US" altLang="zh-CN"/>
              <a:t>ADMDn</a:t>
            </a:r>
            <a:r>
              <a:rPr lang="zh-CN" altLang="en-US"/>
              <a:t>的曲线。</a:t>
            </a:r>
            <a:endParaRPr lang="zh-CN" altLang="en-US"/>
          </a:p>
          <a:p>
            <a:pPr marL="228600" indent="-228600">
              <a:buAutoNum type="arabicPeriod"/>
            </a:pPr>
            <a:r>
              <a:rPr lang="en-US" altLang="zh-CN"/>
              <a:t>Dg0.95max</a:t>
            </a:r>
            <a:r>
              <a:rPr lang="zh-CN" altLang="en-US"/>
              <a:t>代表</a:t>
            </a:r>
            <a:r>
              <a:rPr lang="en-US" altLang="zh-CN"/>
              <a:t>95%</a:t>
            </a:r>
            <a:r>
              <a:rPr lang="zh-CN" altLang="en-US"/>
              <a:t>的峰值需求，</a:t>
            </a:r>
            <a:endParaRPr lang="zh-CN" altLang="en-US"/>
          </a:p>
          <a:p>
            <a:pPr marL="228600" indent="-228600">
              <a:buAutoNum type="arabicPeriod"/>
            </a:pPr>
            <a:r>
              <a:rPr lang="en-US" altLang="zh-CN"/>
              <a:t>Cng</a:t>
            </a:r>
            <a:r>
              <a:rPr lang="zh-CN" altLang="en-US"/>
              <a:t>最后总的一致峰值需求，</a:t>
            </a:r>
            <a:endParaRPr lang="zh-CN" altLang="en-US"/>
          </a:p>
          <a:p>
            <a:pPr marL="228600" indent="-228600">
              <a:buAutoNum type="arabicPeriod"/>
            </a:pPr>
            <a:r>
              <a:rPr lang="zh-CN" altLang="en-US"/>
              <a:t>注意到输出</a:t>
            </a:r>
            <a:r>
              <a:rPr lang="en-US" altLang="zh-CN"/>
              <a:t>CN</a:t>
            </a:r>
            <a:r>
              <a:rPr lang="zh-CN" altLang="en-US"/>
              <a:t>是一个概率性分布，而不是单点值，大规模的组合，我们选择了</a:t>
            </a:r>
            <a:r>
              <a:rPr lang="en-US" altLang="zh-CN"/>
              <a:t>ADMDn</a:t>
            </a:r>
            <a:r>
              <a:rPr lang="zh-CN" altLang="en-US"/>
              <a:t>。</a:t>
            </a:r>
            <a:endParaRPr lang="zh-CN" altLang="en-US"/>
          </a:p>
          <a:p>
            <a:pPr marL="228600" indent="-228600">
              <a:buAutoNum type="arabicPeriod"/>
            </a:pP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提出的一种框架</a:t>
            </a:r>
            <a:endParaRPr lang="zh-CN" altLang="en-US"/>
          </a:p>
          <a:p>
            <a:pPr marL="228600" indent="-228600">
              <a:buAutoNum type="arabicPeriod"/>
            </a:pPr>
            <a:r>
              <a:rPr lang="zh-CN" altLang="en-US"/>
              <a:t>负载建模和采样</a:t>
            </a:r>
            <a:endParaRPr lang="zh-CN" altLang="en-US"/>
          </a:p>
          <a:p>
            <a:pPr marL="228600" indent="-228600">
              <a:buAutoNum type="arabicPeriod"/>
            </a:pPr>
            <a:r>
              <a:rPr lang="zh-CN" altLang="en-US"/>
              <a:t>消费者分组</a:t>
            </a:r>
            <a:endParaRPr lang="zh-CN" altLang="en-US"/>
          </a:p>
          <a:p>
            <a:pPr marL="228600" indent="-228600">
              <a:buAutoNum type="arabicPeriod"/>
            </a:pPr>
            <a:r>
              <a:rPr lang="zh-CN" altLang="en-US"/>
              <a:t>概率估计</a:t>
            </a:r>
            <a:endParaRPr lang="zh-CN" altLang="en-US"/>
          </a:p>
          <a:p>
            <a:pPr marL="228600" indent="-228600">
              <a:buAutoNum type="arabicPeriod"/>
            </a:pPr>
            <a:r>
              <a:rPr lang="zh-CN" altLang="en-US"/>
              <a:t>概率峰值需求估计</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如第二节所述，与一致峰值需求估计相关的挑战是，真实客户的未知数据，客户负载需求多样性的影响。为了解决这些挑战，本文介绍了图1所示的一种新的概率峰值需求估计框架。这个框架由四个主要阶段组成。</a:t>
            </a:r>
            <a:endParaRPr lang="zh-CN" altLang="en-US"/>
          </a:p>
          <a:p>
            <a:pPr marL="228600" indent="-228600">
              <a:buAutoNum type="arabicPeriod"/>
            </a:pPr>
            <a:r>
              <a:rPr lang="zh-CN" altLang="en-US"/>
              <a:t>负载模型和采样阶段；</a:t>
            </a:r>
            <a:endParaRPr lang="zh-CN" altLang="en-US"/>
          </a:p>
          <a:p>
            <a:pPr marL="685800" lvl="1" indent="-228600">
              <a:buAutoNum type="arabicPeriod"/>
            </a:pPr>
            <a:r>
              <a:rPr lang="zh-CN" altLang="en-US"/>
              <a:t>将智能表的数据分成</a:t>
            </a:r>
            <a:r>
              <a:rPr lang="en-US" altLang="zh-CN"/>
              <a:t>0.8</a:t>
            </a:r>
            <a:r>
              <a:rPr lang="zh-CN" altLang="en-US"/>
              <a:t>训练，</a:t>
            </a:r>
            <a:r>
              <a:rPr lang="en-US" altLang="zh-CN"/>
              <a:t>0.2</a:t>
            </a:r>
            <a:r>
              <a:rPr lang="zh-CN" altLang="en-US"/>
              <a:t>测试</a:t>
            </a:r>
            <a:r>
              <a:rPr lang="en-US" altLang="zh-CN"/>
              <a:t>.  VTRC, varible truncated couplus</a:t>
            </a:r>
            <a:r>
              <a:rPr lang="zh-CN" altLang="en-US"/>
              <a:t>。还有</a:t>
            </a:r>
            <a:r>
              <a:rPr lang="en-US" altLang="zh-CN"/>
              <a:t>Ts</a:t>
            </a:r>
            <a:r>
              <a:rPr lang="zh-CN" altLang="en-US"/>
              <a:t>的问题。</a:t>
            </a:r>
            <a:endParaRPr lang="zh-CN" altLang="en-US"/>
          </a:p>
          <a:p>
            <a:pPr marL="228600" indent="-228600">
              <a:buAutoNum type="arabicPeriod"/>
            </a:pPr>
            <a:r>
              <a:rPr lang="zh-CN" altLang="en-US"/>
              <a:t>客户分组阶段；</a:t>
            </a:r>
            <a:endParaRPr lang="zh-CN" altLang="en-US"/>
          </a:p>
          <a:p>
            <a:pPr marL="685800" lvl="1" indent="-228600">
              <a:buAutoNum type="arabicPeriod"/>
            </a:pPr>
            <a:r>
              <a:rPr lang="zh-CN" altLang="en-US"/>
              <a:t>概率估计的预分组阶段；</a:t>
            </a:r>
            <a:endParaRPr lang="zh-CN" altLang="en-US"/>
          </a:p>
          <a:p>
            <a:pPr marL="228600" indent="-228600">
              <a:buAutoNum type="arabicPeriod"/>
            </a:pPr>
            <a:r>
              <a:rPr lang="zh-CN" altLang="en-US"/>
              <a:t>概率性</a:t>
            </a:r>
            <a:r>
              <a:rPr lang="en-US" altLang="zh-CN"/>
              <a:t>NMDD</a:t>
            </a:r>
            <a:r>
              <a:rPr lang="zh-CN" altLang="en-US"/>
              <a:t>估计阶段；</a:t>
            </a:r>
            <a:endParaRPr lang="zh-CN" altLang="en-US"/>
          </a:p>
          <a:p>
            <a:pPr marL="685800" lvl="1" indent="-228600">
              <a:buAutoNum type="arabicPeriod"/>
            </a:pPr>
            <a:r>
              <a:rPr lang="zh-CN" altLang="en-US"/>
              <a:t>计算</a:t>
            </a:r>
            <a:r>
              <a:rPr lang="en-US" altLang="zh-CN"/>
              <a:t>ADMDn</a:t>
            </a:r>
            <a:r>
              <a:rPr lang="zh-CN" altLang="en-US"/>
              <a:t>的分布，</a:t>
            </a:r>
            <a:endParaRPr lang="zh-CN" altLang="en-US"/>
          </a:p>
          <a:p>
            <a:pPr marL="228600" indent="-228600">
              <a:buAutoNum type="arabicPeriod"/>
            </a:pPr>
            <a:r>
              <a:rPr lang="zh-CN" altLang="en-US"/>
              <a:t>概率性峰值需求估计阶段；</a:t>
            </a:r>
            <a:endParaRPr lang="zh-CN" altLang="en-US"/>
          </a:p>
          <a:p>
            <a:pPr marL="685800" lvl="1" indent="-228600">
              <a:buAutoNum type="arabicPeriod"/>
            </a:pPr>
            <a:r>
              <a:rPr lang="zh-CN" altLang="en-US"/>
              <a:t>使用</a:t>
            </a:r>
            <a:r>
              <a:rPr lang="en-US" altLang="zh-CN"/>
              <a:t>NMDD</a:t>
            </a:r>
            <a:r>
              <a:rPr lang="zh-CN" altLang="en-US"/>
              <a:t>曲线来计算一致峰值估计结果，</a:t>
            </a:r>
            <a:endParaRPr lang="zh-CN" altLang="en-US"/>
          </a:p>
          <a:p>
            <a:pPr marL="228600" indent="-228600">
              <a:buAutoNum type="arabicPeriod"/>
            </a:pP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帝国理工</a:t>
            </a:r>
            <a:r>
              <a:rPr lang="en-US" altLang="zh-CN">
                <a:sym typeface="+mn-ea"/>
              </a:rPr>
              <a:t>:3; </a:t>
            </a:r>
            <a:r>
              <a:rPr lang="zh-CN" altLang="en-US">
                <a:sym typeface="+mn-ea"/>
              </a:rPr>
              <a:t>南洋理工</a:t>
            </a:r>
            <a:r>
              <a:rPr lang="en-US" altLang="zh-CN">
                <a:sym typeface="+mn-ea"/>
              </a:rPr>
              <a:t>:3;  Tsinghua: 2;  </a:t>
            </a:r>
            <a:r>
              <a:rPr lang="zh-CN" altLang="en-US">
                <a:sym typeface="+mn-ea"/>
              </a:rPr>
              <a:t>加州大学</a:t>
            </a:r>
            <a:r>
              <a:rPr lang="en-US" altLang="zh-CN">
                <a:sym typeface="+mn-ea"/>
              </a:rPr>
              <a:t>:2;  </a:t>
            </a:r>
            <a:r>
              <a:rPr lang="zh-CN" altLang="en-US">
                <a:sym typeface="+mn-ea"/>
              </a:rPr>
              <a:t>牛津大学</a:t>
            </a:r>
            <a:r>
              <a:rPr lang="en-US" altLang="zh-CN">
                <a:sym typeface="+mn-ea"/>
              </a:rPr>
              <a:t>:1;  </a:t>
            </a:r>
            <a:r>
              <a:rPr lang="zh-CN" altLang="en-US">
                <a:sym typeface="+mn-ea"/>
              </a:rPr>
              <a:t>德州农工</a:t>
            </a:r>
            <a:r>
              <a:rPr lang="en-US" altLang="zh-CN">
                <a:sym typeface="+mn-ea"/>
              </a:rPr>
              <a:t>:1;  </a:t>
            </a:r>
            <a:r>
              <a:rPr lang="zh-CN" altLang="en-US">
                <a:sym typeface="+mn-ea"/>
              </a:rPr>
              <a:t>斯坦福</a:t>
            </a:r>
            <a:r>
              <a:rPr lang="en-US" altLang="zh-CN">
                <a:sym typeface="+mn-ea"/>
              </a:rPr>
              <a:t>:1;  </a:t>
            </a:r>
            <a:r>
              <a:rPr lang="zh-CN" altLang="en-US">
                <a:sym typeface="+mn-ea"/>
              </a:rPr>
              <a:t>南开普敦</a:t>
            </a:r>
            <a:r>
              <a:rPr lang="en-US" altLang="zh-CN">
                <a:sym typeface="+mn-ea"/>
              </a:rPr>
              <a:t>:1;  </a:t>
            </a:r>
            <a:r>
              <a:rPr lang="zh-CN" altLang="en-US">
                <a:sym typeface="+mn-ea"/>
              </a:rPr>
              <a:t>密歇根大学：</a:t>
            </a:r>
            <a:r>
              <a:rPr lang="en-US" altLang="zh-CN">
                <a:sym typeface="+mn-ea"/>
              </a:rPr>
              <a:t>1</a:t>
            </a:r>
            <a:r>
              <a:rPr lang="zh-CN" altLang="en-US">
                <a:sym typeface="+mn-ea"/>
              </a:rPr>
              <a:t>；</a:t>
            </a:r>
            <a:r>
              <a:rPr lang="en-US" altLang="zh-CN">
                <a:sym typeface="+mn-ea"/>
              </a:rPr>
              <a:t>  </a:t>
            </a:r>
            <a:r>
              <a:rPr lang="zh-CN" altLang="en-US">
                <a:sym typeface="+mn-ea"/>
              </a:rPr>
              <a:t>西交：</a:t>
            </a:r>
            <a:r>
              <a:rPr lang="en-US" altLang="zh-CN">
                <a:sym typeface="+mn-ea"/>
              </a:rPr>
              <a:t>1</a:t>
            </a:r>
            <a:r>
              <a:rPr lang="zh-CN" altLang="en-US">
                <a:sym typeface="+mn-ea"/>
              </a:rPr>
              <a:t>；</a:t>
            </a:r>
            <a:r>
              <a:rPr lang="en-US" altLang="zh-CN">
                <a:sym typeface="+mn-ea"/>
              </a:rPr>
              <a:t>  </a:t>
            </a:r>
            <a:r>
              <a:rPr lang="zh-CN" altLang="en-US">
                <a:sym typeface="+mn-ea"/>
              </a:rPr>
              <a:t>明尼苏达：</a:t>
            </a:r>
            <a:r>
              <a:rPr lang="en-US" altLang="zh-CN">
                <a:sym typeface="+mn-ea"/>
              </a:rPr>
              <a:t>1</a:t>
            </a:r>
            <a:r>
              <a:rPr lang="zh-CN" altLang="en-US">
                <a:sym typeface="+mn-ea"/>
              </a:rPr>
              <a:t>；</a:t>
            </a:r>
            <a:r>
              <a:rPr lang="en-US" altLang="zh-CN">
                <a:sym typeface="+mn-ea"/>
              </a:rPr>
              <a:t>  ARM</a:t>
            </a:r>
            <a:r>
              <a:rPr lang="zh-CN" altLang="en-US">
                <a:sym typeface="+mn-ea"/>
              </a:rPr>
              <a:t>：</a:t>
            </a:r>
            <a:r>
              <a:rPr lang="en-US" altLang="zh-CN">
                <a:sym typeface="+mn-ea"/>
              </a:rPr>
              <a:t> 1</a:t>
            </a:r>
            <a:r>
              <a:rPr lang="zh-CN" altLang="en-US">
                <a:sym typeface="+mn-ea"/>
              </a:rPr>
              <a:t>；</a:t>
            </a:r>
            <a:endParaRPr lang="en-US" altLang="zh-CN">
              <a:sym typeface="+mn-ea"/>
            </a:endParaRPr>
          </a:p>
          <a:p>
            <a:r>
              <a:rPr lang="en-US" altLang="zh-CN">
                <a:sym typeface="+mn-ea"/>
              </a:rPr>
              <a:t>SenSys 15 </a:t>
            </a:r>
            <a:r>
              <a:rPr lang="zh-CN" altLang="en-US">
                <a:sym typeface="+mn-ea"/>
              </a:rPr>
              <a:t>两次</a:t>
            </a:r>
            <a:endParaRPr lang="en-US" altLang="zh-CN"/>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在对用户数据进行数据训练的基础上，首先建立了住宅用电需求的统计模型。</a:t>
            </a:r>
            <a:endParaRPr lang="zh-CN" altLang="en-US"/>
          </a:p>
          <a:p>
            <a:pPr marL="228600" indent="-228600">
              <a:buAutoNum type="arabicPeriod"/>
            </a:pPr>
            <a:r>
              <a:rPr lang="zh-CN" altLang="en-US"/>
              <a:t>这一阶段的目的是了解当前消费者的行为，并通过插入和外推历史智能电表测量值来建模他们的依赖结构。</a:t>
            </a:r>
            <a:endParaRPr lang="zh-CN" altLang="en-US"/>
          </a:p>
          <a:p>
            <a:pPr marL="228600" indent="-228600">
              <a:buAutoNum type="arabicPeriod"/>
            </a:pPr>
            <a:r>
              <a:rPr lang="zh-CN" altLang="en-US"/>
              <a:t>然后，构造的模型可以根据需要生成尽可能多的样本，以表示具有未知数据的未来客户的潜在消费行为。</a:t>
            </a:r>
            <a:endParaRPr lang="zh-CN" altLang="en-US"/>
          </a:p>
          <a:p>
            <a:pPr marL="228600" indent="-228600">
              <a:buAutoNum type="arabicPeriod"/>
            </a:pPr>
            <a:r>
              <a:rPr lang="zh-CN" altLang="en-US"/>
              <a:t>为了说明高维智能电表数据建模的挑战，图2显示了从不利住户和1个住户住户中随机选择的两个客户的需求数据示例。</a:t>
            </a:r>
            <a:endParaRPr lang="zh-CN" altLang="en-US"/>
          </a:p>
          <a:p>
            <a:pPr marL="685800" lvl="1" indent="-228600">
              <a:buAutoNum type="arabicPeriod"/>
            </a:pPr>
            <a:r>
              <a:rPr lang="zh-CN" altLang="en-US"/>
              <a:t>这个图的数据是来着伦敦低碳项目，</a:t>
            </a:r>
            <a:r>
              <a:rPr lang="en-US" altLang="zh-CN"/>
              <a:t>2013</a:t>
            </a:r>
            <a:r>
              <a:rPr lang="zh-CN" altLang="en-US"/>
              <a:t>年一整年的数据；</a:t>
            </a:r>
            <a:endParaRPr lang="zh-CN" altLang="en-US"/>
          </a:p>
          <a:p>
            <a:pPr marL="685800" lvl="1" indent="-228600">
              <a:buAutoNum type="arabicPeriod"/>
            </a:pPr>
            <a:r>
              <a:rPr lang="zh-CN" altLang="en-US"/>
              <a:t>联合概率分布函数，如</a:t>
            </a:r>
            <a:r>
              <a:rPr lang="en-US" altLang="zh-CN"/>
              <a:t>f(d1,d2,...,dmg); </a:t>
            </a:r>
            <a:r>
              <a:rPr lang="zh-CN" altLang="en-US"/>
              <a:t>边际密度函数，分布函数</a:t>
            </a:r>
            <a:endParaRPr lang="zh-CN" altLang="en-US"/>
          </a:p>
          <a:p>
            <a:pPr marL="228600" indent="-228600">
              <a:buAutoNum type="arabicPeriod"/>
            </a:pPr>
            <a:r>
              <a:rPr lang="zh-CN" altLang="en-US"/>
              <a:t>可以观察到需求数据在不同客户之间呈现出高度非高斯的边缘分布和复杂的非线性依赖结构，即使他们属于同一类别。为了解决这些问题，我们提出了一个新的VTRC模型，在保留经验数据的同时，对每个类别的家庭进行负荷建模和抽样程序。边缘分布和捕获多元非线性依赖关系</a:t>
            </a:r>
            <a:endParaRPr lang="zh-CN" altLang="en-US"/>
          </a:p>
          <a:p>
            <a:pPr marL="228600" indent="-228600">
              <a:buAutoNum type="arabicPeriod"/>
            </a:pPr>
            <a:r>
              <a:rPr lang="zh-CN" altLang="en-US"/>
              <a:t>图模型</a:t>
            </a:r>
            <a:endParaRPr lang="zh-CN" altLang="en-US"/>
          </a:p>
          <a:p>
            <a:pPr marL="228600" indent="-228600">
              <a:buAutoNum type="arabicPeriod"/>
            </a:pPr>
            <a:r>
              <a:rPr lang="zh-CN" altLang="en-US"/>
              <a:t>降维处理。</a:t>
            </a:r>
            <a:endParaRPr lang="zh-CN" altLang="en-US"/>
          </a:p>
          <a:p>
            <a:pPr marL="228600" indent="-228600">
              <a:buAutoNum type="arabicPeriod"/>
            </a:pP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为了从根本上解决高维性问题，本文提出了一种可变截尾R-vine copula方法，使R-vine建模和采样过程在具有重要特征的低维空间中执行；</a:t>
            </a:r>
            <a:endParaRPr lang="zh-CN" altLang="en-US"/>
          </a:p>
          <a:p>
            <a:pPr marL="228600" indent="-228600">
              <a:buAutoNum type="arabicPeriod"/>
            </a:pPr>
            <a:r>
              <a:rPr lang="en-US" altLang="zh-CN"/>
              <a:t>LPP</a:t>
            </a:r>
            <a:r>
              <a:rPr lang="zh-CN" altLang="en-US"/>
              <a:t>保局部投影</a:t>
            </a:r>
            <a:endParaRPr lang="zh-CN" altLang="en-US"/>
          </a:p>
          <a:p>
            <a:pPr marL="228600" indent="-228600">
              <a:buAutoNum type="arabicPeriod"/>
            </a:pPr>
            <a:r>
              <a:rPr lang="zh-CN" altLang="en-US"/>
              <a:t>提出了算法</a:t>
            </a:r>
            <a:r>
              <a:rPr lang="en-US" altLang="zh-CN"/>
              <a:t>1</a:t>
            </a:r>
            <a:r>
              <a:rPr lang="zh-CN" altLang="en-US"/>
              <a:t>的</a:t>
            </a:r>
            <a:r>
              <a:rPr lang="en-US" altLang="zh-CN"/>
              <a:t>VTRC</a:t>
            </a:r>
            <a:r>
              <a:rPr lang="zh-CN" altLang="en-US"/>
              <a:t>建模和采样；</a:t>
            </a:r>
            <a:endParaRPr lang="zh-CN" altLang="en-US"/>
          </a:p>
          <a:p>
            <a:pPr marL="228600" indent="-228600">
              <a:buAutoNum type="arabicPeriod"/>
            </a:pP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下一次计算</a:t>
            </a:r>
            <a:r>
              <a:rPr lang="en-US" altLang="zh-CN"/>
              <a:t>n</a:t>
            </a:r>
            <a:r>
              <a:rPr lang="zh-CN" altLang="en-US"/>
              <a:t>个客户的</a:t>
            </a:r>
            <a:r>
              <a:rPr lang="en-US" altLang="zh-CN"/>
              <a:t>ADMDn</a:t>
            </a:r>
            <a:r>
              <a:rPr lang="zh-CN" altLang="en-US"/>
              <a:t>的阶段，需求多样性要求选择一个大量重复的客户，又不同的组合；</a:t>
            </a:r>
            <a:endParaRPr lang="zh-CN" altLang="en-US"/>
          </a:p>
          <a:p>
            <a:pPr marL="228600" indent="-228600">
              <a:buAutoNum type="arabicPeriod"/>
            </a:pPr>
            <a:r>
              <a:rPr lang="zh-CN" altLang="en-US"/>
              <a:t>不是从随机选择</a:t>
            </a:r>
            <a:endParaRPr lang="zh-CN" altLang="en-US"/>
          </a:p>
          <a:p>
            <a:pPr marL="228600" indent="-228600">
              <a:buAutoNum type="arabicPeriod"/>
            </a:pPr>
            <a:endParaRPr lang="zh-CN" altLang="en-US"/>
          </a:p>
          <a:p>
            <a:pPr marL="228600" indent="-228600">
              <a:buAutoNum type="arabicPeriod"/>
            </a:pP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indent="0">
              <a:buNone/>
            </a:pPr>
            <a:endParaRPr lang="zh-CN" altLang="en-US"/>
          </a:p>
          <a:p>
            <a:pPr marL="228600" indent="-228600">
              <a:buAutoNum type="arabicPeriod"/>
            </a:pPr>
            <a:endParaRPr lang="zh-CN" altLang="en-US"/>
          </a:p>
          <a:p>
            <a:pPr marL="228600" indent="-228600">
              <a:buAutoNum type="arabicPeriod"/>
            </a:pP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Font typeface="+mj-lt"/>
              <a:buAutoNum type="arabicPeriod"/>
            </a:pPr>
            <a:r>
              <a:rPr lang="zh-CN" altLang="en-US"/>
              <a:t>评估度量</a:t>
            </a:r>
            <a:endParaRPr lang="zh-CN" altLang="en-US"/>
          </a:p>
          <a:p>
            <a:pPr marL="685800" lvl="1" indent="-228600">
              <a:buFont typeface="+mj-lt"/>
              <a:buAutoNum type="arabicPeriod"/>
            </a:pPr>
            <a:r>
              <a:rPr lang="zh-CN" altLang="en-US"/>
              <a:t>平均绝对比误差，</a:t>
            </a:r>
            <a:r>
              <a:rPr lang="en-US" altLang="zh-CN"/>
              <a:t>Cn</a:t>
            </a:r>
            <a:r>
              <a:rPr lang="zh-CN" altLang="en-US"/>
              <a:t>为实际的一致峰值需求，上尖为估计值，上划线的是期望，使用</a:t>
            </a:r>
            <a:r>
              <a:rPr lang="en-US" altLang="zh-CN"/>
              <a:t>MAPE</a:t>
            </a:r>
            <a:r>
              <a:rPr lang="zh-CN" altLang="en-US"/>
              <a:t>来评价估计模型的性能，</a:t>
            </a:r>
            <a:r>
              <a:rPr lang="en-US" altLang="zh-CN"/>
              <a:t>n</a:t>
            </a:r>
            <a:r>
              <a:rPr lang="zh-CN" altLang="en-US"/>
              <a:t>为客户数量。</a:t>
            </a:r>
            <a:endParaRPr lang="zh-CN" altLang="en-US"/>
          </a:p>
          <a:p>
            <a:pPr marL="685800" lvl="1" indent="-228600">
              <a:buFont typeface="+mj-lt"/>
              <a:buAutoNum type="arabicPeriod"/>
            </a:pPr>
            <a:r>
              <a:rPr lang="zh-CN" altLang="en-US"/>
              <a:t>三个因素，标定，锐度和可靠性，用来评估概率评估模型；</a:t>
            </a:r>
            <a:endParaRPr lang="zh-CN" altLang="en-US"/>
          </a:p>
          <a:p>
            <a:pPr marL="685800" lvl="1" indent="-228600">
              <a:buFont typeface="+mj-lt"/>
              <a:buAutoNum type="arabicPeriod"/>
            </a:pPr>
            <a:r>
              <a:rPr lang="zh-CN" altLang="en-US"/>
              <a:t>分位数模型；</a:t>
            </a:r>
            <a:endParaRPr lang="zh-CN" altLang="en-US"/>
          </a:p>
          <a:p>
            <a:pPr marL="228600" indent="-228600">
              <a:buAutoNum type="arabicPeriod"/>
            </a:pP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LCL智能电表试验为了解居民用电行为和评估利用智能电表进行配电网设计的好处提供了宝贵的机会。</a:t>
            </a:r>
            <a:endParaRPr lang="zh-CN" altLang="en-US"/>
          </a:p>
          <a:p>
            <a:pPr marL="228600" indent="-228600">
              <a:buAutoNum type="arabicPeriod"/>
            </a:pPr>
            <a:r>
              <a:rPr lang="zh-CN" altLang="en-US"/>
              <a:t>在LCL项目中，Landis和Gyr（L+G）E470电表安装在伦敦低碳区市长和英国电网运营的伦敦电网配电网许可区的2639户居民家庭中[5]。具体来说，LCL试验的工程仪表区包括Brixton、Merton和Queen's Park。关于收集的数据，LCL需求数据集包括从2013年1月1日到2013年12月31日的整个日历年2639个客户（单位：千瓦）的17520个半小时需求测量。</a:t>
            </a:r>
            <a:endParaRPr lang="zh-CN" altLang="en-US"/>
          </a:p>
          <a:p>
            <a:pPr marL="228600" indent="-228600">
              <a:buAutoNum type="arabicPeriod"/>
            </a:pPr>
            <a:r>
              <a:rPr lang="zh-CN" altLang="en-US"/>
              <a:t>此外，数据集还记录了参与家庭的各种社会经济数据。在本文中，我们主要关注与家庭入住率（即居住在房地产中的人数）和财富水平（即，根据将所有参与家庭映射到ACORN组来确定）相关的数据。特别地，我们考虑三种类型的居住，即1个居住者、2个居住者和3个居住者，以及三种财富类别，即不利的、舒适的和日益富裕的。因此，九个类别（即，g=9）被定义为入住率和财富水平的组合，每个类别的客户数量见表二。请注意，有关测试的LCL数据集的更详细描述，请参阅文献（例如[28]）</a:t>
            </a:r>
            <a:endParaRPr lang="zh-CN" altLang="en-US"/>
          </a:p>
          <a:p>
            <a:pPr marL="228600" indent="-228600">
              <a:buAutoNum type="arabicPeriod"/>
            </a:pPr>
            <a:endParaRPr lang="zh-CN" altLang="en-US"/>
          </a:p>
          <a:p>
            <a:pPr marL="228600" indent="-228600">
              <a:buAutoNum type="arabicPeriod"/>
            </a:pP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LCL智能电表试验为了解居民用电行为和评估利用智能电表进行配电网设计的好处提供了宝贵的机会。</a:t>
            </a:r>
            <a:endParaRPr lang="zh-CN" altLang="en-US"/>
          </a:p>
          <a:p>
            <a:pPr marL="228600" indent="-228600">
              <a:buAutoNum type="arabicPeriod"/>
            </a:pPr>
            <a:r>
              <a:rPr lang="zh-CN" altLang="en-US"/>
              <a:t>在LCL项目中，Landis和Gyr（L+G）E470电表安装在伦敦低碳区市长和英国电网运营的伦敦电网配电网许可区的2639户居民家庭中[5]。具体来说，LCL试验的工程仪表区包括Brixton、Merton和Queen's Park。关于收集的数据，LCL需求数据集包括从2013年1月1日到2013年12月31日的整个日历年2639个客户（单位：千瓦）的17520个半小时需求测量。</a:t>
            </a:r>
            <a:endParaRPr lang="zh-CN" altLang="en-US"/>
          </a:p>
          <a:p>
            <a:pPr marL="228600" indent="-228600">
              <a:buAutoNum type="arabicPeriod"/>
            </a:pPr>
            <a:r>
              <a:rPr lang="zh-CN" altLang="en-US"/>
              <a:t>此外，数据集还记录了参与家庭的各种社会经济数据。在本文中，我们主要关注与家庭入住率（即居住在房地产中的人数）和财富水平（即，根据将所有参与家庭映射到ACORN组来确定）相关的数据。特别地，我们考虑三种类型的居住，即1个居住者、2个居住者和3个居住者，以及三种财富类别，即不利的、舒适的和日益富裕的。因此，九个类别（即，g=9）被定义为入住率和财富水平的组合，每个类别的客户数量见表二。请注意，有关测试的LCL数据集的更详细描述，请参阅文献（例如[28]）</a:t>
            </a:r>
            <a:endParaRPr lang="zh-CN" altLang="en-US"/>
          </a:p>
          <a:p>
            <a:pPr marL="228600" indent="-228600">
              <a:buAutoNum type="arabicPeriod"/>
            </a:pPr>
            <a:endParaRPr lang="zh-CN" altLang="en-US"/>
          </a:p>
          <a:p>
            <a:pPr marL="228600" indent="-228600">
              <a:buAutoNum type="arabicPeriod"/>
            </a:pP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本部分以20个随机抽取的不利客户为例，对所提出的R-vine连接点抽样方法的优越性能进行了可视化检验，给出了历史数据集大小为17520×20，所提出的VTRC建模和抽样阶段的输出是一组更大的样本数据，大小为1000000×20（即TS=100000），信息保留阈值Ir=0.5。</a:t>
            </a:r>
            <a:endParaRPr lang="zh-CN" altLang="en-US"/>
          </a:p>
          <a:p>
            <a:pPr marL="228600" indent="-228600">
              <a:buAutoNum type="arabicPeriod"/>
            </a:pPr>
            <a:r>
              <a:rPr lang="zh-CN" altLang="en-US"/>
              <a:t>为了呈现和比较这两组20-D数据，前十个客户（垂直轴）和后十个客户（水平轴）的总负载如图3所示。</a:t>
            </a:r>
            <a:endParaRPr lang="zh-CN" altLang="en-US"/>
          </a:p>
          <a:p>
            <a:pPr marL="228600" indent="-228600">
              <a:buAutoNum type="arabicPeriod"/>
            </a:pPr>
            <a:endParaRPr lang="zh-CN" altLang="en-US"/>
          </a:p>
          <a:p>
            <a:pPr marL="228600" indent="-228600">
              <a:buAutoNum type="arabicPeriod"/>
            </a:pP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Edge</a:t>
            </a:r>
            <a:r>
              <a:rPr lang="zh-CN" altLang="en-US"/>
              <a:t>：</a:t>
            </a:r>
            <a:r>
              <a:rPr lang="zh-CN" altLang="en-US"/>
              <a:t>强调边缘的计算能力，本地化就近智能分析等；</a:t>
            </a:r>
            <a:endParaRPr lang="en-US" altLang="zh-CN"/>
          </a:p>
          <a:p>
            <a:r>
              <a:rPr lang="en-US" altLang="zh-CN"/>
              <a:t>Gate</a:t>
            </a:r>
            <a:r>
              <a:rPr lang="zh-CN" altLang="en-US"/>
              <a:t>：</a:t>
            </a:r>
            <a:r>
              <a:rPr lang="zh-CN" altLang="en-US"/>
              <a:t>包括电，光，温度，烟雾等；</a:t>
            </a:r>
            <a:r>
              <a:rPr lang="en-US" altLang="zh-CN"/>
              <a:t>USB</a:t>
            </a:r>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可以看出，抽样荷载数据的总和[见图3（b）]可以准确地表示历史数据的复杂非线性相关结构[见图3（a）]，只保留50%的信息。此外，需要注意的是，通过使用所建议的采样方法，可以获得更多的极值，这可能会提高最终估计的一致峰值需求的准确性。</a:t>
            </a:r>
            <a:endParaRPr lang="zh-CN" altLang="en-US"/>
          </a:p>
          <a:p>
            <a:pPr marL="228600" indent="-228600">
              <a:buAutoNum type="arabicPeriod"/>
            </a:pPr>
            <a:r>
              <a:rPr lang="zh-CN" altLang="en-US"/>
              <a:t>关于中央处理器的时间，所提出的VTRC方法在Matlab 2017b中实现，并在Intel Xeon E5-2690 PC上运行，具有八个核。对于ir=1的情况，也就是说没有进行降维，包括建模和生成100000个样本在内的总时间约为4429.32 s，而对于ir=0.5只需要810.66 s（即R-vine在9-D数据集上执行）。该方法捕获依赖结构的能力强，计算成本显著降低，证明了该方法的有效性和有效性。</a:t>
            </a:r>
            <a:endParaRPr lang="zh-CN" altLang="en-US"/>
          </a:p>
          <a:p>
            <a:pPr marL="228600" indent="-228600">
              <a:buAutoNum type="arabicPeriod"/>
            </a:pPr>
            <a:endParaRPr lang="zh-CN" altLang="en-US"/>
          </a:p>
          <a:p>
            <a:pPr marL="228600" indent="-228600">
              <a:buAutoNum type="arabicPeriod"/>
            </a:pP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在本节中，基于单个类别的客户（不利客户和1个占用客户）以及不同数量的未来客户，评估了所提出的概率峰值需求估计方法的性能。如图1所示，该类别的315名客户首先被随机分为大小为mg=249的培训客户和大小为ng=[10、20、40、50、60]的测试客户。</a:t>
            </a:r>
            <a:endParaRPr lang="zh-CN" altLang="en-US"/>
          </a:p>
          <a:p>
            <a:pPr marL="228600" indent="-228600">
              <a:buAutoNum type="arabicPeriod"/>
            </a:pPr>
            <a:r>
              <a:rPr lang="zh-CN" altLang="en-US"/>
              <a:t>对于每一个NG数量，为了得到实际重合峰需求的分布，我们从整组客户中随机抽取10万组客户，培训客户除外。对于第四节中介绍的测试方法M3和M4，第一步是通过提议的VTRC方法对MG=249培训客户的历史负载数据进行建模。然后，通过模拟所构建的模型，生成大量的样本。注意，本阶段的输入参数如下：样本数ts=100000，lpp-ir的信息保留阈值=0.5。然后，对于包含基于相关性的消费者分组阶段的M2和M4，我们将该类别的集群数设置为kg=4。对于概率NMDD估计阶段，我们设置所有方法的复制次数nr=100000。在评估指标方面，我们分别通过表三和表四所示的指标MAPE和弹球损失评估M1、M2、M3和M4的点估计结果和概率估计结果。</a:t>
            </a:r>
            <a:endParaRPr lang="zh-CN" altLang="en-US"/>
          </a:p>
          <a:p>
            <a:pPr marL="228600" indent="-228600">
              <a:buAutoNum type="arabicPeriod"/>
            </a:pPr>
            <a:r>
              <a:rPr lang="zh-CN" altLang="en-US"/>
              <a:t>注意，对于每个天然气，估计峰值需求的基准值是计算弹球损失和MAPE时实际峰值需求分布的平均值。此外，对于MAPE，点估计峰值需求是概率估计值的平均值。特别是，表III和表IV中的结果都表明，由VTRC方法和基于相关性的分组策略组成的拟议框架M4表现出比其他方法优越的性能。从基于历史数据的估计到基于样本的估计，从随机客户选择到基于聚类的选择，MAPE和Pinball损失值逐渐降低，这一点可以证明。就所有天然气的平均性能而言，当包括客户群阶段时，与M1相比，M2在点估计结果和概率估计结果方面分别提高了6.06%和6.12%。</a:t>
            </a:r>
            <a:endParaRPr lang="zh-CN" altLang="en-US"/>
          </a:p>
          <a:p>
            <a:pPr marL="228600" indent="-228600">
              <a:buAutoNum type="arabicPeriod"/>
            </a:pPr>
            <a:r>
              <a:rPr lang="zh-CN" altLang="en-US"/>
              <a:t>此外，在M3中引入负荷建模和取样阶段，M1的MAPE和弹球损失值分别降低了66.99%和68.17%。最后，采样和分组阶段的结合进一步增强了基于M3的性能，如MAPE值降低17.09%和销球损失降低8.27%所示。</a:t>
            </a:r>
            <a:endParaRPr lang="zh-CN" altLang="en-US"/>
          </a:p>
          <a:p>
            <a:pPr marL="228600" indent="-228600">
              <a:buAutoNum type="arabicPeriod"/>
            </a:pPr>
            <a:endParaRPr lang="zh-CN" altLang="en-US"/>
          </a:p>
          <a:p>
            <a:pPr marL="228600" indent="-228600">
              <a:buAutoNum type="arabicPeriod"/>
            </a:pP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此外，图4显示了当ng=[10，20，40，50，60]时每个方法的估计概率峰值需求的箱线图和PDF图。可以观察到，在估计的峰值需求分布方面，样本化方法（即，m3和m4）比基于历史数据的方法（即，m1和m2）表现出更好的估计。此外，通过m3和m4获得的估计值的范围几乎可以覆盖实际值，而极端实际值的部分超出了使用m1和m2获得的估计值的范围。这也说明了所提出的负载建模和采样方法vtrc的重要性，vtrc可以捕获不同用户之间的尾部依赖性，以及</a:t>
            </a:r>
            <a:endParaRPr lang="zh-CN" altLang="en-US"/>
          </a:p>
          <a:p>
            <a:pPr marL="228600" indent="-228600">
              <a:buAutoNum type="arabicPeriod"/>
            </a:pPr>
            <a:r>
              <a:rPr lang="zh-CN" altLang="en-US"/>
              <a:t>通过使用大量样本而不是有限数量的历史测量，获得更可能的一致峰值需求。</a:t>
            </a:r>
            <a:endParaRPr lang="zh-CN" altLang="en-US"/>
          </a:p>
          <a:p>
            <a:pPr marL="228600" indent="-228600">
              <a:buAutoNum type="arabicPeriod"/>
            </a:pPr>
            <a:endParaRPr lang="zh-CN" altLang="en-US"/>
          </a:p>
          <a:p>
            <a:pPr marL="228600" indent="-228600">
              <a:buAutoNum type="arabicPeriod"/>
            </a:pPr>
            <a:endParaRPr lang="zh-CN" altLang="en-US"/>
          </a:p>
          <a:p>
            <a:pPr marL="228600" indent="-228600">
              <a:buAutoNum type="arabicPeriod"/>
            </a:pP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影响估计一致峰值需求准确性的另一个关键方面是智能电表数据的时间分辨率。理论上，智能电表数据的低时间分辨率将导致对聚合峰值负载的固有低估。</a:t>
            </a:r>
            <a:endParaRPr lang="zh-CN" altLang="en-US"/>
          </a:p>
          <a:p>
            <a:pPr marL="228600" indent="-228600">
              <a:buAutoNum type="arabicPeriod"/>
            </a:pPr>
            <a:r>
              <a:rPr lang="zh-CN" altLang="en-US"/>
              <a:t>为了证明高分辨率数据的</a:t>
            </a:r>
            <a:r>
              <a:rPr lang="zh-CN" altLang="en-US">
                <a:sym typeface="+mn-ea"/>
              </a:rPr>
              <a:t>重要性</a:t>
            </a:r>
            <a:r>
              <a:rPr lang="zh-CN" altLang="en-US"/>
              <a:t>，使用M1进行基于低分辨率数据（即基于30分钟数据获得的1小时分辨率数据）的额外案例研究，以估计不同数量受测客户的峰值需求。图5显示了30分钟分辨率数据和1小时分辨率数据情况下的MAPE值条形图。注意在这里面</a:t>
            </a:r>
            <a:endParaRPr lang="zh-CN" altLang="en-US"/>
          </a:p>
          <a:p>
            <a:pPr marL="228600" indent="-228600">
              <a:buAutoNum type="arabicPeriod"/>
            </a:pPr>
            <a:r>
              <a:rPr lang="zh-CN" altLang="en-US"/>
              <a:t>在使用（7）计算MAPE时，我们不取Cn−c_n的绝对值。因此，正和负MAPE值分别代表低估和高估。可以看出，就估计峰值需求的平均值而言，较低的时间分辨率确实会导致比</a:t>
            </a:r>
            <a:endParaRPr lang="zh-CN" altLang="en-US"/>
          </a:p>
          <a:p>
            <a:pPr marL="228600" indent="-228600">
              <a:buAutoNum type="arabicPeriod"/>
            </a:pPr>
            <a:r>
              <a:rPr lang="zh-CN" altLang="en-US"/>
              <a:t>高分辨率的情况表明，当使用具有1-h分辨率的数据集时，存在着一个更严重的低估问题，但是，由于所提出的方法适用于任意时间分辨率，如果能够使用更多的细粒度数据，估计的峰值需求的精度可以进一步提高。</a:t>
            </a:r>
            <a:endParaRPr lang="zh-CN" altLang="en-US"/>
          </a:p>
          <a:p>
            <a:pPr marL="228600" indent="-228600">
              <a:buAutoNum type="arabicPeriod"/>
            </a:pPr>
            <a:endParaRPr lang="zh-CN" altLang="en-US"/>
          </a:p>
          <a:p>
            <a:pPr marL="228600" indent="-228600">
              <a:buAutoNum type="arabicPeriod"/>
            </a:pP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尽管之前的结果已经证明了所提出的方法在单个类别中的优越性能，但也必须将分析扩展到其他类别。</a:t>
            </a:r>
            <a:endParaRPr lang="zh-CN" altLang="en-US"/>
          </a:p>
          <a:p>
            <a:pPr marL="228600" indent="-228600">
              <a:buAutoNum type="arabicPeriod"/>
            </a:pPr>
            <a:r>
              <a:rPr lang="zh-CN" altLang="en-US"/>
              <a:t>对每个类别，通过将每个类别的客户随机分为80%和20%来构建5个训练和测试集副本。在这种情况下，V-B部分中的VTRC模型的参数被保留，而客户分组阶段的集群数量被设置为不同类别的不同值，如下所示：k=[k1，k2，…，k9]=[5，10，30，6，20，4，4，20，20]。请注意，所有的kg s都是由一系列性能测试确定的，它们可能不是每组的最佳数量。对于所有测试方法，每种类别的概率估计性能如表V所示，由五次重复的平均弹球损失值进行评估。</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indent="0">
              <a:buNone/>
            </a:pPr>
            <a:endParaRPr lang="zh-CN" altLang="en-US"/>
          </a:p>
          <a:p>
            <a:pPr marL="228600" indent="-228600">
              <a:buAutoNum type="arabicPeriod"/>
            </a:pPr>
            <a:r>
              <a:rPr lang="zh-CN" altLang="en-US"/>
              <a:t>如上所示，概率估计在不同方法中的性能顺序与表四所示的结果高度一致。所建议的方法M4在所有9个类别中始终具有最低的弹球损失值，而具有3+居住者的类别比其他类型的OCC具有更高的弹球损失值。上升。同时，对于大多数</a:t>
            </a:r>
            <a:endParaRPr lang="zh-CN" altLang="en-US"/>
          </a:p>
          <a:p>
            <a:pPr marL="228600" indent="-228600">
              <a:buAutoNum type="arabicPeriod"/>
            </a:pPr>
            <a:r>
              <a:rPr lang="zh-CN" altLang="en-US"/>
              <a:t>测试方法中，平均的弹球损失显示出随着财富水平从不利到富裕的上升顺序而增加的价值。这两个结果都可能是因为对于更大和更富裕的家庭来说，消费者的习惯随着更多类型的电器（如电动汽车）呈现出更高的多样性。此外，对于某些特定类别（例如，对手2和舒适3+），M2的弹球损失值略高于M1。</a:t>
            </a:r>
            <a:endParaRPr lang="zh-CN" altLang="en-US"/>
          </a:p>
          <a:p>
            <a:pPr marL="228600" indent="-228600">
              <a:buAutoNum type="arabicPeriod"/>
            </a:pPr>
            <a:r>
              <a:rPr lang="zh-CN" altLang="en-US"/>
              <a:t>此问题可能是由于在客户分组阶段确定的集群数量不适当造成的。因此，未来的工作可以集中在研究如何根据估计的性能来确定最佳或合适的组数。</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为了目视检查ADMD曲线，然后将其应用于多个类别的情况，图6中给出了一个M4示例，该示例显示了作为所有九个类别家庭函数的最大、最小和平均ADMDN值；图中提供的具体数字为n=[1、5、10、…、100、150、mg]个家庭。</a:t>
            </a:r>
            <a:endParaRPr lang="zh-CN" altLang="en-US"/>
          </a:p>
          <a:p>
            <a:pPr marL="228600" indent="-228600">
              <a:buAutoNum type="arabicPeriod"/>
            </a:pPr>
            <a:r>
              <a:rPr lang="zh-CN" altLang="en-US"/>
              <a:t>从图中可以看出，对于所有类别，由于需求多样化的影响，增加的家庭数量中的估计ADMDN值对单个客户属性的敏感性降低。此外，在大多数情况下（如舒适性类别和2人类别），财富和居住水平不断增加的家庭对每N个家庭的平均居住时间（ADMDN）估计值较高。可以得出结论，财富和居住信息都是推断SMA网络设计多样化需求的有用代理。RT城市。</a:t>
            </a:r>
            <a:endParaRPr lang="zh-CN" altLang="en-US"/>
          </a:p>
          <a:p>
            <a:pPr marL="228600" indent="-228600">
              <a:buAutoNum type="arabicPeriod"/>
            </a:pPr>
            <a:r>
              <a:rPr lang="zh-CN" altLang="en-US"/>
              <a:t>此外，随着被考虑的家庭数量的增加，每一类的多样化峰值需求也显著减少（例如，对于富裕3+，admd∞大约比admd1低10倍），从而突出了在估计实际应用的峰值需求时考虑需求多样性的重要性。比如运营和规划。</a:t>
            </a:r>
            <a:endParaRPr lang="zh-CN" altLang="en-US"/>
          </a:p>
          <a:p>
            <a:pPr marL="228600" indent="-228600">
              <a:buAutoNum type="arabicPeriod"/>
            </a:pPr>
            <a:r>
              <a:rPr lang="zh-CN" altLang="en-US"/>
              <a:t>最后，与广泛应用于dno网络设计的经验值（即admd∞=2 kw）相比[27]，不同类别的较低值如图6所示，表明使用启发式值的高估问题，并证明了使用所提出的数据驱动方法的好处。</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前几节中的分析表明，9个类别的测试方法在峰值需求估计的性能上都有显著差异。</a:t>
            </a:r>
            <a:endParaRPr lang="zh-CN" altLang="en-US"/>
          </a:p>
          <a:p>
            <a:pPr marL="228600" indent="-228600">
              <a:buAutoNum type="arabicPeriod"/>
            </a:pPr>
            <a:r>
              <a:rPr lang="zh-CN" altLang="en-US"/>
              <a:t>但是，对于一个DNO来说，跨多个类别、未来客户数量不同进行网络设计是一个更现实的方案。</a:t>
            </a:r>
            <a:endParaRPr lang="zh-CN" altLang="en-US"/>
          </a:p>
          <a:p>
            <a:pPr marL="228600" indent="-228600">
              <a:buAutoNum type="arabicPeriod"/>
            </a:pPr>
            <a:r>
              <a:rPr lang="zh-CN" altLang="en-US"/>
              <a:t>因此，在本节中，一个多类别案例的例子描述如下：新开发50套新的一居室公寓、30套新的两居室公寓和10套新的三居室住宅，这些住宅分别属于“不利”、“舒适”和“富裕”类别。所有测试方法的总一致峰值需求可以按照第二节中介绍的步骤使用概率NMDD值进行估计，该值是通过将图6所示的ADMD N曲线归一化获得的。比较不同测试方法的估计性能，很明显，MAPE和Pinball的逐渐降低会导致表六所示的SS值表明了在峰值需求估计过程中考虑负荷建模和采样阶段、客户分组阶段及其组合的优势。具体来说，在MAPE方面，与经验方法m0相比，m4有大约92%的改善。此外，从M4到M1，计算出的销球损失值减少了约42.21%。注意，经验方法m0不能计算弹球损失值，因为它是一种确定性估计方法。</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在未来的智能城市中，新用户的一致峰值需求估计是变电站、送电线路等电力设备设计的关键挑战之一，</a:t>
            </a:r>
            <a:endParaRPr lang="zh-CN" altLang="en-US"/>
          </a:p>
          <a:p>
            <a:pPr marL="228600" indent="-228600">
              <a:buAutoNum type="arabicPeriod"/>
            </a:pPr>
            <a:r>
              <a:rPr lang="zh-CN" altLang="en-US"/>
              <a:t>本文提出了一种包括四个主要阶段的数据驱动概率峰值需求估计方法。在负荷建模和抽样阶段，提出了一种新的VTRC方法来捕获用户之间的复杂依赖关系，并在客户分组阶段实现了一种基于相关的层次聚类方法，以提高峰值需求估计的性能。</a:t>
            </a:r>
            <a:endParaRPr lang="zh-CN" altLang="en-US"/>
          </a:p>
          <a:p>
            <a:pPr marL="228600" indent="-228600">
              <a:buAutoNum type="arabicPeriod"/>
            </a:pPr>
            <a:r>
              <a:rPr lang="zh-CN" altLang="en-US"/>
              <a:t>在这项工作中，LCL智能电表试验提供了2639个客户的大量细粒度智能电表数据和相应的社会人口统计数据。</a:t>
            </a:r>
            <a:endParaRPr lang="zh-CN" altLang="en-US"/>
          </a:p>
          <a:p>
            <a:pPr marL="228600" indent="-228600">
              <a:buAutoNum type="arabicPeriod"/>
            </a:pPr>
            <a:r>
              <a:rPr lang="zh-CN" altLang="en-US"/>
              <a:t>根据家庭入住率（1、2和3+）和财富水平（不利、舒适和富裕）的信息构建了九个客户类别。</a:t>
            </a:r>
            <a:endParaRPr lang="zh-CN" altLang="en-US"/>
          </a:p>
          <a:p>
            <a:pPr marL="228600" indent="-228600">
              <a:buAutoNum type="arabicPeriod"/>
            </a:pPr>
            <a:r>
              <a:rPr lang="zh-CN" altLang="en-US"/>
              <a:t>随后，在不同数量的ng下进行M1、M2、M3和M4并进行比较。此外，对每个类别进行了分析。</a:t>
            </a:r>
            <a:endParaRPr lang="zh-CN" altLang="en-US"/>
          </a:p>
          <a:p>
            <a:pPr marL="228600" indent="-228600">
              <a:buAutoNum type="arabicPeriod"/>
            </a:pPr>
            <a:r>
              <a:rPr lang="zh-CN" altLang="en-US"/>
              <a:t>最后，研究了多类高峰需求估计的情况。通过比较试验方法计算出的MAPE和Pinball损失值，分析得出的主要结论是：从经验方法到数据驱动方法，从使用历史数据到使用生成的样本，以及从随机客户选择</a:t>
            </a:r>
            <a:r>
              <a:rPr lang="zh-CN" altLang="en-US">
                <a:sym typeface="+mn-ea"/>
              </a:rPr>
              <a:t>到基于簇的选择</a:t>
            </a:r>
            <a:r>
              <a:rPr lang="zh-CN" altLang="en-US"/>
              <a:t>，估计峰值需求的性能逐渐改善。</a:t>
            </a:r>
            <a:endParaRPr lang="zh-CN" altLang="en-US"/>
          </a:p>
          <a:p>
            <a:pPr marL="228600" indent="-228600">
              <a:buAutoNum type="arabicPeriod"/>
            </a:pPr>
            <a:r>
              <a:rPr lang="zh-CN" altLang="en-US"/>
              <a:t>进一步的研究可以集中在为更复杂的情况开发峰值负载估计方法，应用于包括分布式光伏、存储和需求响应等场景。</a:t>
            </a:r>
            <a:endParaRPr lang="zh-CN" altLang="en-US"/>
          </a:p>
          <a:p>
            <a:pPr marL="228600" indent="-228600">
              <a:buAutoNum type="arabicPeriod"/>
            </a:pPr>
            <a:endParaRPr lang="zh-CN" altLang="en-US"/>
          </a:p>
          <a:p>
            <a:pPr marL="228600" indent="-228600">
              <a:buAutoNum type="arabicPeriod"/>
            </a:pP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用电安全分析，</a:t>
            </a:r>
            <a:endParaRPr lang="zh-CN" altLang="en-US"/>
          </a:p>
          <a:p>
            <a:pPr marL="228600" indent="-228600">
              <a:buAutoNum type="arabicPeriod"/>
            </a:pPr>
            <a:r>
              <a:rPr lang="zh-CN" altLang="en-US"/>
              <a:t>电力负荷预测，</a:t>
            </a:r>
            <a:endParaRPr lang="zh-CN" altLang="en-US"/>
          </a:p>
          <a:p>
            <a:pPr marL="228600" indent="-228600">
              <a:buAutoNum type="arabicPeriod"/>
            </a:pPr>
            <a:r>
              <a:rPr lang="zh-CN" altLang="en-US"/>
              <a:t>这些态势都需要从传感器数据中获取数据，从数据中发现用户行为</a:t>
            </a:r>
            <a:endParaRPr lang="zh-CN" altLang="en-US"/>
          </a:p>
          <a:p>
            <a:pPr marL="228600" indent="-228600">
              <a:buAutoNum type="arabicPeriod"/>
            </a:pPr>
            <a:r>
              <a:rPr lang="zh-CN" altLang="en-US"/>
              <a:t>预测，定位（位置预测）、安全态势预测等等</a:t>
            </a:r>
            <a:endParaRPr lang="zh-CN" altLang="en-US"/>
          </a:p>
          <a:p>
            <a:pPr marL="228600" indent="-228600">
              <a:buAutoNum type="arabicPeriod"/>
            </a:pPr>
            <a:r>
              <a:rPr lang="zh-CN" altLang="en-US"/>
              <a:t>通过这篇文章来看看，</a:t>
            </a:r>
            <a:r>
              <a:rPr lang="en-US" altLang="zh-CN"/>
              <a:t>IEEE Fellow</a:t>
            </a:r>
            <a:r>
              <a:rPr lang="zh-CN" altLang="en-US"/>
              <a:t>团队怎么用电表数据对概率峰值负载估计的？对于我们工程创新和论文研究也有一定的帮助。</a:t>
            </a:r>
            <a:endParaRPr lang="zh-CN" altLang="en-US"/>
          </a:p>
          <a:p>
            <a:pPr marL="228600" indent="-228600">
              <a:buAutoNum type="arabicPeriod"/>
            </a:pPr>
            <a:r>
              <a:rPr lang="zh-CN" altLang="en-US"/>
              <a:t>共性的理论和技术研究，适用于其他项目的工程创新。</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indent="0">
              <a:buNone/>
            </a:pPr>
            <a:endParaRPr lang="zh-CN" altLang="en-US"/>
          </a:p>
          <a:p>
            <a:pPr marL="228600" indent="-228600">
              <a:buAutoNum type="arabicPeriod"/>
            </a:pPr>
            <a:r>
              <a:rPr lang="zh-CN" altLang="en-US"/>
              <a:t>配电开关监控终端(简称FTU)， 具有遥控、遥信，故障检测功能，并与配电自动化主站通信，提供配电系统运行情况和各种参数即监测控制所需信息，包括开关状态、电能参数、相间故障、接地故障以及故障时的参数,并执行配电主站下发的命令，对配电设备进行调节和控制，实现故障定位、故障隔离和非故障区域快速恢复供电等功能；</a:t>
            </a:r>
            <a:endParaRPr lang="zh-CN" altLang="en-US"/>
          </a:p>
          <a:p>
            <a:pPr marL="228600" indent="-228600">
              <a:buAutoNum type="arabicPeriod"/>
            </a:pPr>
            <a:r>
              <a:rPr lang="en-US" altLang="zh-CN"/>
              <a:t>IEC61850</a:t>
            </a:r>
            <a:r>
              <a:rPr lang="zh-CN" altLang="en-US"/>
              <a:t>， </a:t>
            </a:r>
            <a:r>
              <a:rPr lang="en-US" altLang="zh-CN"/>
              <a:t>101,103,104</a:t>
            </a:r>
            <a:r>
              <a:rPr lang="zh-CN" altLang="en-US"/>
              <a:t>规约；</a:t>
            </a:r>
            <a:endParaRPr lang="zh-CN" altLang="en-US"/>
          </a:p>
          <a:p>
            <a:pPr marL="228600" indent="-228600">
              <a:buAutoNum type="arabicPeriod"/>
            </a:pPr>
            <a:r>
              <a:rPr lang="zh-CN" altLang="en-US"/>
              <a:t>10KV,33kV配电架空线路上；</a:t>
            </a:r>
            <a:endParaRPr lang="zh-CN" altLang="en-US"/>
          </a:p>
          <a:p>
            <a:pPr marL="228600" indent="-228600">
              <a:buAutoNum type="arabicPeriod"/>
            </a:pPr>
            <a:r>
              <a:rPr lang="zh-CN" altLang="en-US"/>
              <a:t>FTU可采用高性能单片机；</a:t>
            </a:r>
            <a:endParaRPr lang="zh-CN" altLang="en-US"/>
          </a:p>
          <a:p>
            <a:pPr marL="228600" indent="-228600">
              <a:buAutoNum type="arabicPeriod"/>
            </a:pPr>
            <a:r>
              <a:rPr lang="zh-CN" altLang="en-US"/>
              <a:t>变压器，电容器，线路，电动机保护，控制，自动重合闸等微机综合保护装置等；</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indent="0">
              <a:buNone/>
            </a:pPr>
            <a:endParaRPr lang="zh-CN" altLang="en-US"/>
          </a:p>
          <a:p>
            <a:pPr marL="228600" indent="-228600">
              <a:buAutoNum type="arabicPeriod"/>
            </a:pPr>
            <a:r>
              <a:rPr lang="en-US" altLang="zh-CN"/>
              <a:t>AMI </a:t>
            </a:r>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indent="0">
              <a:buNone/>
            </a:pPr>
            <a:endParaRPr lang="zh-CN" altLang="en-US"/>
          </a:p>
          <a:p>
            <a:pPr marL="228600" indent="-228600">
              <a:buAutoNum type="arabicPeriod"/>
            </a:pPr>
            <a:r>
              <a:rPr lang="en-US" altLang="zh-CN"/>
              <a:t>AMI </a:t>
            </a:r>
            <a:endParaRPr lang="en-US" altLang="zh-CN"/>
          </a:p>
          <a:p>
            <a:pPr marL="228600" indent="-228600">
              <a:buAutoNum type="arabicPeriod"/>
            </a:pPr>
            <a:r>
              <a:rPr lang="en-US" altLang="zh-CN"/>
              <a:t>http://www.ti.com.cn/solution/cn/smart-e-meter-amr-ami#description</a:t>
            </a:r>
            <a:endParaRPr lang="en-US" altLang="zh-CN"/>
          </a:p>
          <a:p>
            <a:pPr marL="228600" indent="-228600">
              <a:buAutoNum type="arabicPeriod"/>
            </a:pPr>
            <a:r>
              <a:rPr lang="en-US" altLang="zh-CN"/>
              <a:t>https://www.st.com/zh/applications/energy-generation-and-distribution.html</a:t>
            </a:r>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indent="0">
              <a:buNone/>
            </a:pPr>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indent="0">
              <a:buNone/>
            </a:pPr>
            <a:r>
              <a:rPr lang="en-US" altLang="zh-CN"/>
              <a:t>NILM</a:t>
            </a:r>
            <a:r>
              <a:rPr lang="zh-CN" altLang="en-US"/>
              <a:t>最早是</a:t>
            </a:r>
            <a:r>
              <a:rPr lang="en-US" altLang="zh-CN"/>
              <a:t>1985</a:t>
            </a:r>
            <a:r>
              <a:rPr lang="zh-CN" altLang="en-US"/>
              <a:t>，</a:t>
            </a:r>
            <a:r>
              <a:rPr lang="en-US" altLang="zh-CN"/>
              <a:t>MIT</a:t>
            </a:r>
            <a:r>
              <a:rPr lang="zh-CN" altLang="en-US"/>
              <a:t>的工程师。用来识别电气负载的，只需要电能表数据就可以了。</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indent="0">
              <a:buNone/>
            </a:pPr>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indent="0">
              <a:buNone/>
            </a:pP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变电站和</a:t>
            </a:r>
            <a:r>
              <a:rPr lang="zh-CN" altLang="en-US">
                <a:sym typeface="+mn-ea"/>
              </a:rPr>
              <a:t>馈电线的</a:t>
            </a:r>
            <a:r>
              <a:rPr lang="zh-CN" altLang="en-US"/>
              <a:t>容量规划主要依赖于未来的峰值电力需求的</a:t>
            </a:r>
            <a:r>
              <a:rPr lang="zh-CN" altLang="en-US">
                <a:sym typeface="+mn-ea"/>
              </a:rPr>
              <a:t>精确的估计</a:t>
            </a:r>
            <a:r>
              <a:rPr lang="zh-CN" altLang="en-US"/>
              <a:t>。</a:t>
            </a:r>
            <a:endParaRPr lang="zh-CN" altLang="en-US"/>
          </a:p>
          <a:p>
            <a:pPr marL="228600" indent="-228600">
              <a:buAutoNum type="arabicPeriod"/>
            </a:pPr>
            <a:r>
              <a:rPr lang="zh-CN" altLang="en-US"/>
              <a:t>传统的一致峰值需求估计是基于经验指标，在多样性最大需求之后，表明</a:t>
            </a:r>
            <a:r>
              <a:rPr lang="zh-CN" altLang="en-US">
                <a:sym typeface="+mn-ea"/>
              </a:rPr>
              <a:t>多居民的</a:t>
            </a:r>
            <a:r>
              <a:rPr lang="zh-CN" altLang="en-US"/>
              <a:t>个人峰值消费水平和需求多样化。</a:t>
            </a:r>
            <a:endParaRPr lang="zh-CN" altLang="en-US"/>
          </a:p>
          <a:p>
            <a:pPr marL="228600" indent="-228600">
              <a:buAutoNum type="arabicPeriod"/>
            </a:pPr>
            <a:r>
              <a:rPr lang="zh-CN" altLang="en-US"/>
              <a:t>享有特权针对智能城市中的智能电表，提出了一种数据驱动的概率峰值需求估计框架。使用细粒度智能仪表数据和社会人口统计学数据，该数据驱动不同类别的基本电力的用户数据。</a:t>
            </a:r>
            <a:endParaRPr lang="zh-CN" altLang="en-US"/>
          </a:p>
          <a:p>
            <a:pPr marL="228600" indent="-228600">
              <a:buAutoNum type="arabicPeriod"/>
            </a:pPr>
            <a:r>
              <a:rPr lang="zh-CN" altLang="en-US"/>
              <a:t>特别地，拟议方法包括四个主要阶段：基于相关客户的变截尾R-vine连接函数法，负载建模与采样分组，概率归一化最大多样化新客户的需求估计，概率峰值需求估计。</a:t>
            </a:r>
            <a:endParaRPr lang="zh-CN" altLang="en-US"/>
          </a:p>
          <a:p>
            <a:pPr marL="685800" lvl="1" indent="-228600">
              <a:buAutoNum type="arabicPeriod"/>
            </a:pPr>
            <a:r>
              <a:rPr lang="zh-CN" altLang="en-US"/>
              <a:t>文献</a:t>
            </a:r>
            <a:r>
              <a:rPr lang="en-US" altLang="zh-CN"/>
              <a:t>22</a:t>
            </a:r>
            <a:r>
              <a:rPr lang="zh-CN" altLang="en-US"/>
              <a:t>，</a:t>
            </a:r>
            <a:r>
              <a:rPr lang="en-US" altLang="zh-CN"/>
              <a:t>2012</a:t>
            </a:r>
            <a:r>
              <a:rPr lang="zh-CN" altLang="en-US"/>
              <a:t>年的一篇金融文章，</a:t>
            </a:r>
            <a:r>
              <a:rPr lang="en-US" altLang="zh-CN"/>
              <a:t>Truncated R-vine </a:t>
            </a:r>
            <a:r>
              <a:rPr lang="zh-CN" altLang="en-US"/>
              <a:t>方法</a:t>
            </a:r>
            <a:endParaRPr lang="zh-CN" altLang="en-US"/>
          </a:p>
          <a:p>
            <a:pPr marL="228600" indent="-228600">
              <a:buAutoNum type="arabicPeriod"/>
            </a:pPr>
            <a:r>
              <a:rPr lang="zh-CN" altLang="en-US"/>
              <a:t>数值实验已经在整个伦敦2639户家庭，收集自低碳伦敦项目的智能计量试验。</a:t>
            </a:r>
            <a:endParaRPr lang="zh-CN" altLang="en-US"/>
          </a:p>
          <a:p>
            <a:pPr marL="685800" lvl="1" indent="-228600">
              <a:buAutoNum type="arabicPeriod"/>
            </a:pPr>
            <a:r>
              <a:rPr lang="zh-CN" altLang="en-US"/>
              <a:t>http://innovation.ukpowernetworks.co.uk/innovation/en/Projects/tier-2-projects/Low-Carbon-London-(LCL)/  </a:t>
            </a:r>
            <a:r>
              <a:rPr lang="en-US" altLang="zh-CN"/>
              <a:t>2014</a:t>
            </a:r>
            <a:r>
              <a:rPr lang="zh-CN" altLang="en-US"/>
              <a:t>年完成，实验报告和数据开放。</a:t>
            </a:r>
            <a:endParaRPr lang="zh-CN" altLang="en-US"/>
          </a:p>
          <a:p>
            <a:pPr marL="228600" indent="-228600">
              <a:buAutoNum type="arabicPeriod"/>
            </a:pPr>
            <a:r>
              <a:rPr lang="zh-CN" altLang="en-US"/>
              <a:t>平均绝对值百分比误差和弹球损失函数用于定量地证明了该方法在点估计值和概率结果的优越性。</a:t>
            </a:r>
            <a:endParaRPr lang="zh-CN" altLang="en-US"/>
          </a:p>
          <a:p>
            <a:pPr marL="228600" indent="-228600">
              <a:buAutoNum type="arabicPeriod"/>
            </a:pPr>
            <a:endParaRPr lang="en-US" altLang="zh-CN"/>
          </a:p>
          <a:p>
            <a:pPr marL="228600" indent="-228600">
              <a:buAutoNum type="arabicPeriod"/>
            </a:pPr>
            <a:r>
              <a:rPr lang="zh-CN" altLang="en-US"/>
              <a:t>点评：电力工业，智能电网，生产，传输，消费，现在研究主要集中在生产和传输领域，对于</a:t>
            </a:r>
            <a:r>
              <a:rPr lang="en-US" altLang="zh-CN"/>
              <a:t>10KV-380V-220V</a:t>
            </a:r>
            <a:r>
              <a:rPr lang="zh-CN" altLang="en-US"/>
              <a:t>的配电网，甚至到房间级别，载荷级别的研究。载荷粒度，</a:t>
            </a:r>
            <a:r>
              <a:rPr lang="en-US" altLang="zh-CN"/>
              <a:t>50hz, 20ms</a:t>
            </a:r>
            <a:r>
              <a:rPr lang="zh-CN" altLang="en-US"/>
              <a:t>的周波中，不同采样率，带来了不同数据价值。</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在未来的智慧城市中，越来越多的智慧建筑或公园将从零开始进行扩建或规划[1]。</a:t>
            </a:r>
            <a:endParaRPr lang="zh-CN" altLang="en-US"/>
          </a:p>
          <a:p>
            <a:pPr marL="228600" indent="-228600">
              <a:buAutoNum type="arabicPeriod"/>
            </a:pPr>
            <a:r>
              <a:rPr lang="zh-CN" altLang="en-US"/>
              <a:t>准确的峰值负荷估计是确定电力输送设备容量的关键驱动因素，例如变电站和馈电线。</a:t>
            </a:r>
            <a:endParaRPr lang="zh-CN" altLang="en-US"/>
          </a:p>
          <a:p>
            <a:pPr marL="228600" indent="-228600">
              <a:buAutoNum type="arabicPeriod"/>
            </a:pPr>
            <a:r>
              <a:rPr lang="zh-CN" altLang="en-US"/>
              <a:t>可靠性和经济性之间的平衡应该通过优化需求和供应来实现。</a:t>
            </a:r>
            <a:endParaRPr lang="zh-CN" altLang="en-US"/>
          </a:p>
          <a:p>
            <a:pPr marL="228600" indent="-228600">
              <a:buAutoNum type="arabicPeriod"/>
            </a:pPr>
            <a:r>
              <a:rPr lang="zh-CN" altLang="en-US"/>
              <a:t>低估峰值需求将导致资产规模不足，并在某些时期无法提供服务。</a:t>
            </a:r>
            <a:endParaRPr lang="zh-CN" altLang="en-US"/>
          </a:p>
          <a:p>
            <a:pPr marL="228600" indent="-228600">
              <a:buAutoNum type="arabicPeriod"/>
            </a:pPr>
            <a:r>
              <a:rPr lang="zh-CN" altLang="en-US"/>
              <a:t>同时，高估峰值需求可能导致成本低效率的决策，假定同样水平的可靠性情况下，可以提供较低成本的降低评级资产[2]。</a:t>
            </a:r>
            <a:endParaRPr lang="zh-CN" altLang="en-US"/>
          </a:p>
          <a:p>
            <a:pPr marL="228600" indent="-228600">
              <a:buAutoNum type="arabicPeriod"/>
            </a:pPr>
            <a:r>
              <a:rPr lang="zh-CN" altLang="en-US">
                <a:sym typeface="+mn-ea"/>
              </a:rPr>
              <a:t>个体消费者的用电行为具有高度的随机性和波动性[3]。</a:t>
            </a:r>
            <a:r>
              <a:rPr lang="zh-CN" altLang="en-US">
                <a:sym typeface="+mn-ea"/>
              </a:rPr>
              <a:t>聚集了更多的用户</a:t>
            </a:r>
            <a:r>
              <a:rPr lang="zh-CN" altLang="en-US">
                <a:sym typeface="+mn-ea"/>
              </a:rPr>
              <a:t>同时出现的总峰值负荷更加规则和稳定[4]。</a:t>
            </a:r>
            <a:endParaRPr lang="zh-CN" altLang="en-US"/>
          </a:p>
          <a:p>
            <a:pPr marL="228600" indent="-228600">
              <a:buAutoNum type="arabicPeriod"/>
            </a:pPr>
            <a:r>
              <a:rPr lang="zh-CN" altLang="en-US">
                <a:sym typeface="+mn-ea"/>
              </a:rPr>
              <a:t>因此，</a:t>
            </a:r>
            <a:r>
              <a:rPr lang="zh-CN" altLang="en-US">
                <a:solidFill>
                  <a:srgbClr val="FF0000"/>
                </a:solidFill>
                <a:sym typeface="+mn-ea"/>
              </a:rPr>
              <a:t>由低压变电站和馈电线供电的单个或多个建筑物的峰值负荷估计比大型电力系统更具挑战性</a:t>
            </a:r>
            <a:r>
              <a:rPr lang="zh-CN" altLang="en-US">
                <a:sym typeface="+mn-ea"/>
              </a:rPr>
              <a:t>。</a:t>
            </a:r>
            <a:endParaRPr lang="zh-CN" altLang="en-US"/>
          </a:p>
          <a:p>
            <a:pPr marL="228600" indent="-228600">
              <a:buAutoNum type="arabicPeriod"/>
            </a:pPr>
            <a:r>
              <a:rPr lang="zh-CN" altLang="en-US">
                <a:sym typeface="+mn-ea"/>
              </a:rPr>
              <a:t>对于小群体消费者来说，必须考虑到个体消费者电消费行为的多样性。事实上，基本用电量是由不同类别的客户（如收入水平和居住人数）驱动的。</a:t>
            </a:r>
            <a:endParaRPr lang="zh-CN" altLang="en-US">
              <a:sym typeface="+mn-ea"/>
            </a:endParaRPr>
          </a:p>
          <a:p>
            <a:pPr marL="228600" indent="-228600">
              <a:buAutoNum type="arabicPeriod"/>
            </a:pPr>
            <a:r>
              <a:rPr lang="zh-CN" altLang="en-US">
                <a:sym typeface="+mn-ea"/>
              </a:rPr>
              <a:t>例如，在[5]中，家庭规模与最大峰值需求明显相关，并且可以作为衡量单个家庭连接的有用指标。</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在文献中，提出了几个衡量需求多样性的指标，以估计变电站规模和选址的峰值需求。</a:t>
            </a:r>
            <a:endParaRPr lang="zh-CN" altLang="en-US"/>
          </a:p>
          <a:p>
            <a:pPr marL="228600" indent="-228600">
              <a:buAutoNum type="arabicPeriod"/>
            </a:pPr>
            <a:r>
              <a:rPr lang="zh-CN" altLang="en-US"/>
              <a:t>特别是，考虑多样性的最大需求（ADMD）是最广泛使用的指标之一，定义为当消费者数量接近无穷大时，每个消费者的最大一致峰值需求[6]。</a:t>
            </a:r>
            <a:endParaRPr lang="zh-CN" altLang="en-US"/>
          </a:p>
          <a:p>
            <a:pPr marL="228600" indent="-228600">
              <a:buAutoNum type="arabicPeriod"/>
            </a:pPr>
            <a:r>
              <a:rPr lang="zh-CN" altLang="en-US"/>
              <a:t>此外，多样性系数（定义为一组客户中单个峰值需求之和与该组同时出现的峰值需求之比）已用于[7]中的峰值需求估计。其他指标，如一致性系数[8]和转换系数也已应用于网络规划。</a:t>
            </a:r>
            <a:endParaRPr lang="zh-CN" altLang="en-US"/>
          </a:p>
          <a:p>
            <a:pPr marL="228600" indent="-228600">
              <a:buAutoNum type="arabicPeriod"/>
            </a:pPr>
            <a:r>
              <a:rPr lang="zh-CN" altLang="en-US"/>
              <a:t>值得注意的是，上述大多数指标只能提供基于启发式公式和工程判断的单一估计值，不适合考虑不确定性。</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28600" indent="-228600">
              <a:buAutoNum type="arabicPeriod"/>
            </a:pPr>
            <a:r>
              <a:rPr lang="zh-CN" altLang="en-US"/>
              <a:t>电力负荷的不确定性一般用概率分布来描述。典型负载电流分布的偏度由[9]中的β分布拟合。使用威布尔分布和对数正态分布来模拟[10]中个体家庭的概率分布，其中拟合优度由Kolmogorov–Smirnov检验量化。</a:t>
            </a:r>
            <a:endParaRPr lang="zh-CN" altLang="en-US"/>
          </a:p>
          <a:p>
            <a:pPr marL="228600" indent="-228600">
              <a:buAutoNum type="arabicPeriod"/>
            </a:pPr>
            <a:r>
              <a:rPr lang="zh-CN" altLang="en-US"/>
              <a:t>此外，取样和模拟可以被认为是预测未来一致峰值需求的有效方法。</a:t>
            </a:r>
            <a:endParaRPr lang="zh-CN" altLang="en-US"/>
          </a:p>
          <a:p>
            <a:pPr marL="228600" indent="-228600">
              <a:buAutoNum type="arabicPeriod"/>
            </a:pPr>
            <a:r>
              <a:rPr lang="en-US" altLang="zh-CN"/>
              <a:t>例如，考虑到[11]中需求的统计分布，为消费者建立了蒙特卡罗模拟模型。消耗数据从伽马分布中取样。</a:t>
            </a:r>
            <a:endParaRPr lang="en-US" altLang="zh-CN"/>
          </a:p>
          <a:p>
            <a:pPr marL="228600" indent="-228600">
              <a:buAutoNum type="arabicPeriod"/>
            </a:pPr>
            <a:r>
              <a:rPr lang="en-US" altLang="zh-CN"/>
              <a:t>在[5]中，采用基于智能电表和人口统计学数据的随机抽样方法计算了九类消费者的ADMA。然而，所提出的抽样方法的准确性尚未得到验证。</a:t>
            </a:r>
            <a:endParaRPr lang="en-US" altLang="zh-CN"/>
          </a:p>
          <a:p>
            <a:pPr marL="228600" indent="-228600">
              <a:buAutoNum type="arabicPeriod"/>
            </a:pPr>
            <a:r>
              <a:rPr lang="en-US" altLang="zh-CN"/>
              <a:t>此外，在[12]中使用了homer软件来模拟各个家庭的负荷，然后调查这些家庭的多样性。结果表明，对于一个小型电网系统，至少要有50户家庭来保证整个系统的需求变化和经济的可管理性。</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801" name="副标题 2"/>
          <p:cNvSpPr>
            <a:spLocks noGrp="1"/>
          </p:cNvSpPr>
          <p:nvPr userDrawn="1">
            <p:ph type="subTitle" idx="1"/>
          </p:nvPr>
        </p:nvSpPr>
        <p:spPr>
          <a:xfrm>
            <a:off x="5259687" y="2514691"/>
            <a:ext cx="5787426" cy="558799"/>
          </a:xfrm>
        </p:spPr>
        <p:txBody>
          <a:bodyPr anchor="ctr">
            <a:normAutofit/>
          </a:bodyPr>
          <a:lstStyle>
            <a:lvl1pPr marL="0" indent="0" algn="r">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zh-CN" altLang="en-US" dirty="0"/>
          </a:p>
        </p:txBody>
      </p:sp>
      <p:sp>
        <p:nvSpPr>
          <p:cNvPr id="9802" name="标题 1"/>
          <p:cNvSpPr>
            <a:spLocks noGrp="1"/>
          </p:cNvSpPr>
          <p:nvPr userDrawn="1">
            <p:ph type="ctrTitle"/>
          </p:nvPr>
        </p:nvSpPr>
        <p:spPr>
          <a:xfrm>
            <a:off x="5259687" y="1758950"/>
            <a:ext cx="5787426" cy="698591"/>
          </a:xfrm>
        </p:spPr>
        <p:txBody>
          <a:bodyPr anchor="ctr">
            <a:normAutofit/>
          </a:bodyPr>
          <a:lstStyle>
            <a:lvl1pPr algn="r">
              <a:defRPr sz="4000">
                <a:solidFill>
                  <a:schemeClr val="tx1"/>
                </a:solidFill>
              </a:defRPr>
            </a:lvl1pPr>
          </a:lstStyle>
          <a:p>
            <a:endParaRPr lang="zh-CN" altLang="en-US" dirty="0"/>
          </a:p>
        </p:txBody>
      </p:sp>
      <p:sp>
        <p:nvSpPr>
          <p:cNvPr id="12" name="文本占位符 13"/>
          <p:cNvSpPr>
            <a:spLocks noGrp="1"/>
          </p:cNvSpPr>
          <p:nvPr userDrawn="1">
            <p:ph type="body" sz="quarter" idx="10" hasCustomPrompt="1"/>
          </p:nvPr>
        </p:nvSpPr>
        <p:spPr>
          <a:xfrm>
            <a:off x="8133330" y="3647231"/>
            <a:ext cx="2913783" cy="248371"/>
          </a:xfrm>
        </p:spPr>
        <p:txBody>
          <a:bodyPr anchor="ctr">
            <a:noAutofit/>
          </a:bodyPr>
          <a:lstStyle>
            <a:lvl1pPr marL="0" indent="0" algn="r">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署名</a:t>
            </a:r>
            <a:endParaRPr lang="zh-CN" altLang="en-US" dirty="0"/>
          </a:p>
        </p:txBody>
      </p:sp>
      <p:sp>
        <p:nvSpPr>
          <p:cNvPr id="13" name="文本占位符 13"/>
          <p:cNvSpPr>
            <a:spLocks noGrp="1"/>
          </p:cNvSpPr>
          <p:nvPr userDrawn="1">
            <p:ph type="body" sz="quarter" idx="11" hasCustomPrompt="1"/>
          </p:nvPr>
        </p:nvSpPr>
        <p:spPr>
          <a:xfrm>
            <a:off x="8133330" y="3955783"/>
            <a:ext cx="2913783" cy="248371"/>
          </a:xfrm>
        </p:spPr>
        <p:txBody>
          <a:bodyPr anchor="ctr">
            <a:noAutofit/>
          </a:bodyPr>
          <a:lstStyle>
            <a:lvl1pPr marL="0" indent="0" algn="r">
              <a:buNone/>
              <a:defRPr sz="15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日期</a:t>
            </a:r>
            <a:endParaRPr lang="zh-CN" altLang="en-US" dirty="0"/>
          </a:p>
        </p:txBody>
      </p:sp>
      <p:sp>
        <p:nvSpPr>
          <p:cNvPr id="4" name="矩形 3"/>
          <p:cNvSpPr/>
          <p:nvPr userDrawn="1"/>
        </p:nvSpPr>
        <p:spPr>
          <a:xfrm>
            <a:off x="2952206" y="3461657"/>
            <a:ext cx="862148" cy="287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432560" y="4502333"/>
            <a:ext cx="862148" cy="161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标题 1"/>
          <p:cNvSpPr>
            <a:spLocks noGrp="1"/>
          </p:cNvSpPr>
          <p:nvPr>
            <p:ph type="title" hasCustomPrompt="1"/>
          </p:nvPr>
        </p:nvSpPr>
        <p:spPr>
          <a:xfrm>
            <a:off x="5570186" y="2494642"/>
            <a:ext cx="4535055" cy="656792"/>
          </a:xfrm>
        </p:spPr>
        <p:txBody>
          <a:bodyPr anchor="ctr">
            <a:normAutofit/>
          </a:bodyPr>
          <a:lstStyle>
            <a:lvl1pPr algn="l">
              <a:defRPr sz="2400" b="1">
                <a:solidFill>
                  <a:srgbClr val="36A9AC"/>
                </a:solidFill>
              </a:defRPr>
            </a:lvl1pPr>
          </a:lstStyle>
          <a:p>
            <a:r>
              <a:rPr lang="zh-CN" altLang="en-US" dirty="0"/>
              <a:t>单击此处添加幻灯片章节标题</a:t>
            </a:r>
            <a:endParaRPr lang="zh-CN" altLang="en-US" dirty="0"/>
          </a:p>
        </p:txBody>
      </p:sp>
      <p:sp>
        <p:nvSpPr>
          <p:cNvPr id="21" name="文本占位符 2"/>
          <p:cNvSpPr>
            <a:spLocks noGrp="1"/>
          </p:cNvSpPr>
          <p:nvPr>
            <p:ph type="body" idx="1"/>
          </p:nvPr>
        </p:nvSpPr>
        <p:spPr>
          <a:xfrm>
            <a:off x="5564413" y="3430587"/>
            <a:ext cx="4546600" cy="1015623"/>
          </a:xfrm>
        </p:spPr>
        <p:txBody>
          <a:bodyPr anchor="t">
            <a:normAutofit/>
          </a:bodyPr>
          <a:lstStyle>
            <a:lvl1pPr marL="0" indent="0" algn="l">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489D9C7-5DC6-4263-87FF-7C99F6FB63C3}" type="datetime1">
              <a:rPr lang="zh-CN" altLang="en-US" smtClean="0"/>
            </a:fld>
            <a:endParaRPr lang="zh-CN" altLang="en-US"/>
          </a:p>
        </p:txBody>
      </p:sp>
      <p:sp>
        <p:nvSpPr>
          <p:cNvPr id="5" name="页脚占位符 4"/>
          <p:cNvSpPr>
            <a:spLocks noGrp="1"/>
          </p:cNvSpPr>
          <p:nvPr>
            <p:ph type="ftr" sz="quarter" idx="11"/>
          </p:nvPr>
        </p:nvSpPr>
        <p:spPr/>
        <p:txBody>
          <a:bodyPr/>
          <a:lstStyle/>
          <a:p>
            <a:r>
              <a:rPr lang="en-US" altLang="zh-CN"/>
              <a:t>www.islide.cc</a:t>
            </a:r>
            <a:endParaRPr lang="zh-CN" altLang="en-US" dirty="0"/>
          </a:p>
        </p:txBody>
      </p:sp>
      <p:sp>
        <p:nvSpPr>
          <p:cNvPr id="6" name="灯片编号占位符 5"/>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标题 5"/>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标题 1"/>
          <p:cNvSpPr>
            <a:spLocks noGrp="1"/>
          </p:cNvSpPr>
          <p:nvPr>
            <p:ph type="ctrTitle" hasCustomPrompt="1"/>
          </p:nvPr>
        </p:nvSpPr>
        <p:spPr>
          <a:xfrm>
            <a:off x="1615155" y="2147999"/>
            <a:ext cx="3985202" cy="865136"/>
          </a:xfrm>
        </p:spPr>
        <p:txBody>
          <a:bodyPr anchor="ctr">
            <a:normAutofit/>
          </a:bodyPr>
          <a:lstStyle>
            <a:lvl1pPr marL="0" indent="0" algn="l">
              <a:buFont typeface="Arial" panose="020B0604020202020204" pitchFamily="34" charset="0"/>
              <a:buNone/>
              <a:defRPr sz="3200">
                <a:solidFill>
                  <a:schemeClr val="tx1"/>
                </a:solidFill>
              </a:defRPr>
            </a:lvl1pPr>
          </a:lstStyle>
          <a:p>
            <a:r>
              <a:rPr lang="zh-CN" altLang="en-US" dirty="0"/>
              <a:t>结束语</a:t>
            </a:r>
            <a:endParaRPr lang="zh-CN" altLang="en-US" dirty="0"/>
          </a:p>
        </p:txBody>
      </p:sp>
      <p:sp>
        <p:nvSpPr>
          <p:cNvPr id="14" name="文本占位符 62"/>
          <p:cNvSpPr>
            <a:spLocks noGrp="1"/>
          </p:cNvSpPr>
          <p:nvPr>
            <p:ph type="body" sz="quarter" idx="17" hasCustomPrompt="1"/>
          </p:nvPr>
        </p:nvSpPr>
        <p:spPr>
          <a:xfrm>
            <a:off x="1615155" y="3367390"/>
            <a:ext cx="3985202"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zh-CN" altLang="en-US" dirty="0"/>
              <a:t>署名</a:t>
            </a:r>
            <a:endParaRPr lang="en-US" altLang="zh-CN" dirty="0"/>
          </a:p>
        </p:txBody>
      </p:sp>
      <p:sp>
        <p:nvSpPr>
          <p:cNvPr id="15" name="文本占位符 62"/>
          <p:cNvSpPr>
            <a:spLocks noGrp="1"/>
          </p:cNvSpPr>
          <p:nvPr>
            <p:ph type="body" sz="quarter" idx="18" hasCustomPrompt="1"/>
          </p:nvPr>
        </p:nvSpPr>
        <p:spPr>
          <a:xfrm>
            <a:off x="1615155" y="3683024"/>
            <a:ext cx="3985202"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zh-CN" altLang="en-US" dirty="0"/>
              <a:t>时间日期</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smtClean="0"/>
              <a:t>www.islide.cc </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tint val="75000"/>
                  </a:schemeClr>
                </a:solidFill>
              </a:defRPr>
            </a:lvl1pPr>
          </a:lstStyle>
          <a:p>
            <a:fld id="{6489D9C7-5DC6-4263-87FF-7C99F6FB63C3}" type="datetime1">
              <a:rPr lang="zh-CN" altLang="en-US" smtClean="0"/>
            </a:fld>
            <a:endParaRPr lang="zh-CN" altLang="en-US"/>
          </a:p>
        </p:txBody>
      </p:sp>
      <p:sp>
        <p:nvSpPr>
          <p:cNvPr id="5"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ltLang="zh-CN" dirty="0"/>
              <a:t>www.islide.cc </a:t>
            </a:r>
            <a:endParaRPr lang="zh-CN" altLang="en-US" dirty="0"/>
          </a:p>
        </p:txBody>
      </p:sp>
      <p:sp>
        <p:nvSpPr>
          <p:cNvPr id="6"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fld id="{5DD3DB80-B894-403A-B48E-6FDC1A72010E}" type="slidenum">
              <a:rPr lang="zh-CN" altLang="en-US" smtClean="0"/>
            </a:fld>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wmf"/><Relationship Id="rId1"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wmf"/><Relationship Id="rId3" Type="http://schemas.openxmlformats.org/officeDocument/2006/relationships/oleObject" Target="../embeddings/oleObject3.bin"/><Relationship Id="rId2" Type="http://schemas.openxmlformats.org/officeDocument/2006/relationships/image" Target="../media/image17.wmf"/><Relationship Id="rId12" Type="http://schemas.openxmlformats.org/officeDocument/2006/relationships/notesSlide" Target="../notesSlides/notesSlide16.xml"/><Relationship Id="rId11" Type="http://schemas.openxmlformats.org/officeDocument/2006/relationships/vmlDrawing" Target="../drawings/vmlDrawing2.vml"/><Relationship Id="rId10" Type="http://schemas.openxmlformats.org/officeDocument/2006/relationships/slideLayout" Target="../slideLayouts/slideLayout7.xml"/><Relationship Id="rId1"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6.png"/><Relationship Id="rId3" Type="http://schemas.openxmlformats.org/officeDocument/2006/relationships/image" Target="../media/image1.sv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slide" Target="slide48.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7.xml"/><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slide" Target="slide47.xml"/><Relationship Id="rId4" Type="http://schemas.openxmlformats.org/officeDocument/2006/relationships/slide" Target="slide4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8.xml"/></Relationships>
</file>

<file path=ppt/slides/_rels/slide43.xml.rels><?xml version="1.0" encoding="UTF-8" standalone="yes"?>
<Relationships xmlns="http://schemas.openxmlformats.org/package/2006/relationships"><Relationship Id="rId9" Type="http://schemas.openxmlformats.org/officeDocument/2006/relationships/slide" Target="slide6.xml"/><Relationship Id="rId8" Type="http://schemas.openxmlformats.org/officeDocument/2006/relationships/slide" Target="slide4.xml"/><Relationship Id="rId7" Type="http://schemas.openxmlformats.org/officeDocument/2006/relationships/image" Target="../media/image47.png"/><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2" Type="http://schemas.openxmlformats.org/officeDocument/2006/relationships/notesSlide" Target="../notesSlides/notesSlide40.xml"/><Relationship Id="rId11" Type="http://schemas.openxmlformats.org/officeDocument/2006/relationships/slideLayout" Target="../slideLayouts/slideLayout7.xml"/><Relationship Id="rId10" Type="http://schemas.openxmlformats.org/officeDocument/2006/relationships/image" Target="../media/image48.png"/><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slide" Target="slide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49.emf"/></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7.xml"/><Relationship Id="rId2" Type="http://schemas.openxmlformats.org/officeDocument/2006/relationships/image" Target="../media/image50.png"/><Relationship Id="rId1" Type="http://schemas.openxmlformats.org/officeDocument/2006/relationships/slide" Target="slide6.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7.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 Target="slide4.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7.xml"/><Relationship Id="rId2" Type="http://schemas.openxmlformats.org/officeDocument/2006/relationships/slide" Target="slide27.xml"/><Relationship Id="rId1"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slide" Target="slide46.xml"/><Relationship Id="rId2" Type="http://schemas.openxmlformats.org/officeDocument/2006/relationships/slide" Target="slide44.xml"/><Relationship Id="rId1" Type="http://schemas.openxmlformats.org/officeDocument/2006/relationships/slide" Target="slide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a:xfrm>
            <a:off x="3212676" y="2934948"/>
            <a:ext cx="5787426" cy="558799"/>
          </a:xfrm>
        </p:spPr>
        <p:txBody>
          <a:bodyPr>
            <a:noAutofit/>
          </a:bodyPr>
          <a:lstStyle/>
          <a:p>
            <a:pPr algn="l"/>
            <a:r>
              <a:rPr lang="en-US" altLang="zh-CN" sz="1600" dirty="0">
                <a:solidFill>
                  <a:schemeClr val="tx1"/>
                </a:solidFill>
                <a:effectLst>
                  <a:outerShdw blurRad="38100" dist="19050" dir="2700000" algn="tl" rotWithShape="0">
                    <a:schemeClr val="dk1">
                      <a:alpha val="40000"/>
                    </a:schemeClr>
                  </a:outerShdw>
                </a:effectLst>
                <a:sym typeface="+mn-ea"/>
              </a:rPr>
              <a:t>Mingyang Sun,Goran Strbac, Imperial College London, </a:t>
            </a:r>
            <a:endParaRPr lang="en-US" altLang="zh-CN" sz="1600" dirty="0">
              <a:solidFill>
                <a:schemeClr val="tx1"/>
              </a:solidFill>
              <a:effectLst>
                <a:outerShdw blurRad="38100" dist="19050" dir="2700000" algn="tl" rotWithShape="0">
                  <a:schemeClr val="dk1">
                    <a:alpha val="40000"/>
                  </a:schemeClr>
                </a:outerShdw>
              </a:effectLst>
            </a:endParaRPr>
          </a:p>
          <a:p>
            <a:pPr algn="l"/>
            <a:r>
              <a:rPr lang="en-US" altLang="zh-CN" sz="1600" dirty="0">
                <a:solidFill>
                  <a:schemeClr val="tx1"/>
                </a:solidFill>
                <a:effectLst>
                  <a:outerShdw blurRad="38100" dist="19050" dir="2700000" algn="tl" rotWithShape="0">
                    <a:schemeClr val="dk1">
                      <a:alpha val="40000"/>
                    </a:schemeClr>
                  </a:outerShdw>
                </a:effectLst>
                <a:sym typeface="+mn-ea"/>
              </a:rPr>
              <a:t>Yi Wang,Chongqing Kang, Tsinghua University.</a:t>
            </a:r>
            <a:endParaRPr lang="en-US" altLang="zh-CN" sz="1600" dirty="0">
              <a:solidFill>
                <a:schemeClr val="tx1"/>
              </a:solidFill>
              <a:effectLst>
                <a:outerShdw blurRad="38100" dist="19050" dir="2700000" algn="tl" rotWithShape="0">
                  <a:schemeClr val="dk1">
                    <a:alpha val="40000"/>
                  </a:schemeClr>
                </a:outerShdw>
              </a:effectLst>
              <a:sym typeface="+mn-ea"/>
            </a:endParaRPr>
          </a:p>
        </p:txBody>
      </p:sp>
      <p:sp>
        <p:nvSpPr>
          <p:cNvPr id="4" name="标题 3"/>
          <p:cNvSpPr>
            <a:spLocks noGrp="1"/>
          </p:cNvSpPr>
          <p:nvPr>
            <p:ph type="ctrTitle"/>
          </p:nvPr>
        </p:nvSpPr>
        <p:spPr>
          <a:xfrm>
            <a:off x="1959610" y="849630"/>
            <a:ext cx="8883650" cy="1523365"/>
          </a:xfrm>
        </p:spPr>
        <p:txBody>
          <a:bodyPr>
            <a:normAutofit fontScale="90000"/>
          </a:bodyPr>
          <a:lstStyle/>
          <a:p>
            <a:pPr algn="ctr"/>
            <a:r>
              <a:rPr lang="en-US" altLang="zh-CN" dirty="0" err="1">
                <a:solidFill>
                  <a:schemeClr val="tx1"/>
                </a:solidFill>
                <a:effectLst>
                  <a:outerShdw blurRad="38100" dist="19050" dir="2700000" algn="tl" rotWithShape="0">
                    <a:schemeClr val="dk1">
                      <a:alpha val="40000"/>
                    </a:schemeClr>
                  </a:outerShdw>
                </a:effectLst>
                <a:sym typeface="+mn-ea"/>
              </a:rPr>
              <a:t>Probabilistic Peak Load Estimation in Smart Cities Using Smart Meter Data</a:t>
            </a:r>
            <a:endParaRPr lang="en-US" altLang="zh-CN" dirty="0" err="1">
              <a:solidFill>
                <a:schemeClr val="tx1"/>
              </a:solidFill>
              <a:effectLst>
                <a:outerShdw blurRad="38100" dist="19050" dir="2700000" algn="tl" rotWithShape="0">
                  <a:schemeClr val="dk1">
                    <a:alpha val="40000"/>
                  </a:schemeClr>
                </a:outerShdw>
              </a:effectLst>
              <a:sym typeface="+mn-ea"/>
            </a:endParaRPr>
          </a:p>
        </p:txBody>
      </p:sp>
      <p:sp>
        <p:nvSpPr>
          <p:cNvPr id="6" name="文本占位符 5"/>
          <p:cNvSpPr>
            <a:spLocks noGrp="1"/>
          </p:cNvSpPr>
          <p:nvPr>
            <p:ph type="body" sz="quarter" idx="10"/>
          </p:nvPr>
        </p:nvSpPr>
        <p:spPr>
          <a:xfrm>
            <a:off x="3296920" y="5519420"/>
            <a:ext cx="8561705" cy="807085"/>
          </a:xfrm>
        </p:spPr>
        <p:txBody>
          <a:bodyPr/>
          <a:lstStyle/>
          <a:p>
            <a:pPr algn="r"/>
            <a:r>
              <a:rPr lang="en-US" altLang="zh-CN" sz="1200" dirty="0">
                <a:solidFill>
                  <a:schemeClr val="tx1"/>
                </a:solidFill>
                <a:effectLst>
                  <a:outerShdw blurRad="38100" dist="19050" dir="2700000" algn="tl" rotWithShape="0">
                    <a:schemeClr val="dk1">
                      <a:alpha val="40000"/>
                    </a:schemeClr>
                  </a:outerShdw>
                </a:effectLst>
              </a:rPr>
              <a:t>IEEE TRANSACTION ON INDUSTRIAL ELECTRONICS, VOL.66, NO.2, FEBRUARY 2019</a:t>
            </a:r>
            <a:endParaRPr lang="en-US" altLang="zh-CN" sz="1200" dirty="0">
              <a:solidFill>
                <a:schemeClr val="tx1"/>
              </a:solidFill>
              <a:effectLst>
                <a:outerShdw blurRad="38100" dist="19050" dir="2700000" algn="tl" rotWithShape="0">
                  <a:schemeClr val="dk1">
                    <a:alpha val="40000"/>
                  </a:schemeClr>
                </a:outerShdw>
              </a:effectLst>
            </a:endParaRPr>
          </a:p>
          <a:p>
            <a:pPr algn="r"/>
            <a:r>
              <a:rPr lang="en-US" altLang="zh-CN" sz="1200" dirty="0">
                <a:solidFill>
                  <a:schemeClr val="tx1"/>
                </a:solidFill>
                <a:effectLst>
                  <a:outerShdw blurRad="38100" dist="19050" dir="2700000" algn="tl" rotWithShape="0">
                    <a:schemeClr val="dk1">
                      <a:alpha val="40000"/>
                    </a:schemeClr>
                  </a:outerShdw>
                </a:effectLst>
              </a:rPr>
              <a:t>		2017-2018 IF: 7.050</a:t>
            </a:r>
            <a:endParaRPr lang="en-US" altLang="zh-CN" sz="1200" dirty="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Introduction</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5" name="副标题 4"/>
          <p:cNvSpPr>
            <a:spLocks noGrp="1"/>
          </p:cNvSpPr>
          <p:nvPr>
            <p:ph type="subTitle" idx="1"/>
          </p:nvPr>
        </p:nvSpPr>
        <p:spPr>
          <a:xfrm>
            <a:off x="761365" y="2154555"/>
            <a:ext cx="10760075" cy="2606040"/>
          </a:xfrm>
        </p:spPr>
        <p:txBody>
          <a:bodyPr>
            <a:normAutofit/>
          </a:bodyPr>
          <a:p>
            <a:pPr algn="l">
              <a:buClrTx/>
              <a:buSzTx/>
            </a:pPr>
            <a:r>
              <a:rPr lang="en-US" altLang="zh-CN" sz="1800" dirty="0">
                <a:effectLst/>
              </a:rPr>
              <a:t>In the literature, several metrics  for the demand diversity and estimate the peak demand</a:t>
            </a:r>
            <a:endParaRPr lang="en-US" altLang="zh-CN" sz="1800" dirty="0">
              <a:effectLst/>
            </a:endParaRPr>
          </a:p>
          <a:p>
            <a:pPr algn="l">
              <a:buClrTx/>
              <a:buSzTx/>
            </a:pPr>
            <a:endParaRPr lang="en-US" altLang="zh-CN" sz="1800" dirty="0">
              <a:effectLst/>
            </a:endParaRPr>
          </a:p>
          <a:p>
            <a:pPr algn="l">
              <a:buClrTx/>
              <a:buSzTx/>
            </a:pPr>
            <a:r>
              <a:rPr lang="en-US" altLang="zh-CN" sz="1800" dirty="0">
                <a:effectLst/>
              </a:rPr>
              <a:t>after diversity maximum demand (ADMD) 考虑多样性的最大需求</a:t>
            </a:r>
            <a:endParaRPr lang="en-US" altLang="zh-CN" sz="1800" dirty="0">
              <a:effectLst/>
            </a:endParaRPr>
          </a:p>
          <a:p>
            <a:pPr algn="l">
              <a:buClrTx/>
              <a:buSzTx/>
            </a:pPr>
            <a:r>
              <a:rPr lang="en-US" altLang="zh-CN" sz="1800" dirty="0">
                <a:effectLst/>
              </a:rPr>
              <a:t>diversity factor</a:t>
            </a:r>
            <a:endParaRPr lang="en-US" altLang="zh-CN" sz="1800" dirty="0">
              <a:effectLst/>
            </a:endParaRPr>
          </a:p>
          <a:p>
            <a:pPr algn="l">
              <a:buClrTx/>
              <a:buSzTx/>
            </a:pPr>
            <a:r>
              <a:rPr lang="en-US" altLang="zh-CN" sz="1800" dirty="0">
                <a:effectLst/>
              </a:rPr>
              <a:t>coincidence factor</a:t>
            </a:r>
            <a:endParaRPr lang="en-US" altLang="zh-CN" sz="1800" dirty="0">
              <a:effectLst/>
            </a:endParaRPr>
          </a:p>
          <a:p>
            <a:pPr algn="l">
              <a:buClrTx/>
              <a:buSzTx/>
            </a:pPr>
            <a:endParaRPr lang="en-US" altLang="zh-CN" sz="1800" dirty="0">
              <a:effectLst/>
            </a:endParaRPr>
          </a:p>
          <a:p>
            <a:pPr algn="l">
              <a:buClrTx/>
              <a:buSzTx/>
            </a:pPr>
            <a:r>
              <a:rPr lang="en-US" altLang="zh-CN" sz="1800" dirty="0">
                <a:effectLst/>
              </a:rPr>
              <a:t>the above mentioned metrics is not suitable for the applications considering </a:t>
            </a:r>
            <a:r>
              <a:rPr lang="en-US" altLang="zh-CN" sz="1800" dirty="0">
                <a:solidFill>
                  <a:srgbClr val="FF0000"/>
                </a:solidFill>
                <a:effectLst/>
              </a:rPr>
              <a:t>uncertainties</a:t>
            </a:r>
            <a:r>
              <a:rPr lang="en-US" altLang="zh-CN" sz="1800" dirty="0">
                <a:effectLst/>
              </a:rPr>
              <a:t>.</a:t>
            </a:r>
            <a:endParaRPr lang="en-US" altLang="zh-CN" sz="1800" dirty="0"/>
          </a:p>
          <a:p>
            <a:pPr algn="l">
              <a:buClrTx/>
              <a:buSzTx/>
            </a:pPr>
            <a:endParaRPr lang="en-US" altLang="zh-CN" sz="1800" dirty="0">
              <a:solidFill>
                <a:schemeClr val="tx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Introduction</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5" name="副标题 4"/>
          <p:cNvSpPr>
            <a:spLocks noGrp="1"/>
          </p:cNvSpPr>
          <p:nvPr>
            <p:ph type="subTitle" idx="1"/>
          </p:nvPr>
        </p:nvSpPr>
        <p:spPr>
          <a:xfrm>
            <a:off x="761365" y="1198880"/>
            <a:ext cx="10859770" cy="4655820"/>
          </a:xfrm>
        </p:spPr>
        <p:txBody>
          <a:bodyPr>
            <a:normAutofit/>
          </a:bodyPr>
          <a:p>
            <a:pPr algn="l">
              <a:buClrTx/>
              <a:buSzTx/>
            </a:pPr>
            <a:r>
              <a:rPr lang="en-US" altLang="zh-CN" sz="1600" dirty="0">
                <a:solidFill>
                  <a:srgbClr val="FF0000"/>
                </a:solidFill>
              </a:rPr>
              <a:t>The uncertainties of the electricity load</a:t>
            </a:r>
            <a:r>
              <a:rPr lang="en-US" altLang="zh-CN" sz="1600" dirty="0"/>
              <a:t> are generally depicted by a probabilistic distribution. </a:t>
            </a:r>
            <a:endParaRPr lang="en-US" altLang="zh-CN" sz="1600" dirty="0"/>
          </a:p>
          <a:p>
            <a:pPr algn="l">
              <a:buClrTx/>
              <a:buSzTx/>
            </a:pPr>
            <a:r>
              <a:rPr lang="en-US" altLang="zh-CN" sz="1600" dirty="0"/>
              <a:t>beta distribution in[9]. </a:t>
            </a:r>
            <a:endParaRPr lang="en-US" altLang="zh-CN" sz="1600" dirty="0"/>
          </a:p>
          <a:p>
            <a:pPr algn="l">
              <a:buClrTx/>
              <a:buSzTx/>
            </a:pPr>
            <a:r>
              <a:rPr lang="en-US" altLang="zh-CN" sz="1600" dirty="0"/>
              <a:t>Weibull distribution and the log-normal distribution in [10], </a:t>
            </a:r>
            <a:endParaRPr lang="en-US" altLang="zh-CN" sz="1600" dirty="0"/>
          </a:p>
          <a:p>
            <a:pPr algn="l">
              <a:buClrTx/>
              <a:buSzTx/>
            </a:pPr>
            <a:r>
              <a:rPr lang="en-US" altLang="zh-CN" sz="1600" dirty="0"/>
              <a:t>the goodness of fit is quantified by the Kolmogorov–Smirnov test. </a:t>
            </a:r>
            <a:endParaRPr lang="en-US" altLang="zh-CN" sz="1600" dirty="0"/>
          </a:p>
          <a:p>
            <a:pPr algn="l">
              <a:buClrTx/>
              <a:buSzTx/>
            </a:pPr>
            <a:endParaRPr lang="en-US" altLang="zh-CN" sz="1600" dirty="0"/>
          </a:p>
          <a:p>
            <a:pPr algn="l">
              <a:buClrTx/>
              <a:buSzTx/>
            </a:pPr>
            <a:r>
              <a:rPr lang="en-US" altLang="zh-CN" sz="1600" dirty="0"/>
              <a:t>In addition, sampling and simulation --&gt; estimate future coincident peak demand.</a:t>
            </a:r>
            <a:endParaRPr lang="en-US" altLang="zh-CN" sz="1600" dirty="0"/>
          </a:p>
          <a:p>
            <a:pPr algn="l">
              <a:buClrTx/>
              <a:buSzTx/>
            </a:pPr>
            <a:r>
              <a:rPr lang="en-US" altLang="zh-CN" sz="1600" dirty="0"/>
              <a:t>a </a:t>
            </a:r>
            <a:r>
              <a:rPr lang="en-US" altLang="zh-CN" sz="1600" dirty="0">
                <a:solidFill>
                  <a:srgbClr val="FF0000"/>
                </a:solidFill>
              </a:rPr>
              <a:t>Monte Carlo</a:t>
            </a:r>
            <a:r>
              <a:rPr lang="en-US" altLang="zh-CN" sz="1600" dirty="0"/>
              <a:t> simulation model is established for consumers considering the statistical spread of demand in[11]. </a:t>
            </a:r>
            <a:endParaRPr lang="en-US" altLang="zh-CN" sz="1600" dirty="0"/>
          </a:p>
          <a:p>
            <a:pPr algn="l">
              <a:buClrTx/>
              <a:buSzTx/>
            </a:pPr>
            <a:r>
              <a:rPr lang="en-US" altLang="zh-CN" sz="1600" dirty="0"/>
              <a:t>sampled from a </a:t>
            </a:r>
            <a:r>
              <a:rPr lang="en-US" altLang="zh-CN" sz="1600" dirty="0">
                <a:solidFill>
                  <a:srgbClr val="FF0000"/>
                </a:solidFill>
              </a:rPr>
              <a:t>gamma </a:t>
            </a:r>
            <a:r>
              <a:rPr lang="en-US" altLang="zh-CN" sz="1600" dirty="0"/>
              <a:t>distribution. </a:t>
            </a:r>
            <a:endParaRPr lang="en-US" altLang="zh-CN" sz="1600" dirty="0"/>
          </a:p>
          <a:p>
            <a:pPr algn="l">
              <a:buClrTx/>
              <a:buSzTx/>
            </a:pPr>
            <a:r>
              <a:rPr lang="en-US" altLang="zh-CN" sz="1600" dirty="0"/>
              <a:t>a </a:t>
            </a:r>
            <a:r>
              <a:rPr lang="en-US" altLang="zh-CN" sz="1600" dirty="0">
                <a:solidFill>
                  <a:srgbClr val="FF0000"/>
                </a:solidFill>
              </a:rPr>
              <a:t>random </a:t>
            </a:r>
            <a:r>
              <a:rPr lang="en-US" altLang="zh-CN" sz="1600" dirty="0"/>
              <a:t>sampling method based on a smart meter and demographic data  to calculate the ADMA of nine types of consumers. . </a:t>
            </a:r>
            <a:endParaRPr lang="en-US" altLang="zh-CN" sz="1600" dirty="0"/>
          </a:p>
          <a:p>
            <a:pPr algn="l">
              <a:buClrTx/>
              <a:buSzTx/>
            </a:pPr>
            <a:r>
              <a:rPr lang="en-US" altLang="zh-CN" sz="1600" dirty="0"/>
              <a:t>In addition, the software </a:t>
            </a:r>
            <a:r>
              <a:rPr lang="en-US" altLang="zh-CN" sz="1600" dirty="0">
                <a:solidFill>
                  <a:srgbClr val="FF0000"/>
                </a:solidFill>
              </a:rPr>
              <a:t>HOMER </a:t>
            </a:r>
            <a:r>
              <a:rPr lang="en-US" altLang="zh-CN" sz="1600" dirty="0"/>
              <a:t> </a:t>
            </a:r>
            <a:r>
              <a:rPr lang="en-US" altLang="zh-CN" sz="1600" dirty="0"/>
              <a:t>to investigate the diversity of these households.</a:t>
            </a:r>
            <a:endParaRPr lang="en-US" altLang="zh-CN" sz="1600" dirty="0"/>
          </a:p>
          <a:p>
            <a:pPr algn="l">
              <a:buClrTx/>
              <a:buSzTx/>
            </a:pPr>
            <a:r>
              <a:rPr lang="en-US" altLang="zh-CN" sz="1600" dirty="0"/>
              <a:t>at least 50 households </a:t>
            </a:r>
            <a:endParaRPr lang="en-US" altLang="zh-CN"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Introduction</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5" name="副标题 4"/>
          <p:cNvSpPr>
            <a:spLocks noGrp="1"/>
          </p:cNvSpPr>
          <p:nvPr>
            <p:ph type="subTitle" idx="1"/>
          </p:nvPr>
        </p:nvSpPr>
        <p:spPr>
          <a:xfrm>
            <a:off x="761365" y="1198880"/>
            <a:ext cx="10859770" cy="4655820"/>
          </a:xfrm>
        </p:spPr>
        <p:txBody>
          <a:bodyPr>
            <a:normAutofit lnSpcReduction="10000"/>
          </a:bodyPr>
          <a:p>
            <a:pPr algn="l">
              <a:buClrTx/>
              <a:buSzTx/>
            </a:pPr>
            <a:r>
              <a:rPr lang="en-US" altLang="zh-CN" sz="1600" dirty="0"/>
              <a:t>With the widespread adoption of smart meters, which provide more fine-grained electricity consumption data of individual consumers [13], substantial efforts have been devoted to the applications of smart meter data including </a:t>
            </a:r>
            <a:endParaRPr lang="en-US" altLang="zh-CN" sz="1600" dirty="0"/>
          </a:p>
          <a:p>
            <a:pPr algn="l">
              <a:buClrTx/>
              <a:buSzTx/>
            </a:pPr>
            <a:r>
              <a:rPr lang="en-US" altLang="zh-CN" sz="1600" dirty="0"/>
              <a:t>load profiling [14], </a:t>
            </a:r>
            <a:endParaRPr lang="en-US" altLang="zh-CN" sz="1600" dirty="0"/>
          </a:p>
          <a:p>
            <a:pPr algn="l">
              <a:buClrTx/>
              <a:buSzTx/>
            </a:pPr>
            <a:r>
              <a:rPr lang="en-US" altLang="zh-CN" sz="1600" dirty="0"/>
              <a:t>anomaly detection [15], </a:t>
            </a:r>
            <a:endParaRPr lang="en-US" altLang="zh-CN" sz="1600" dirty="0"/>
          </a:p>
          <a:p>
            <a:pPr algn="l">
              <a:buClrTx/>
              <a:buSzTx/>
            </a:pPr>
            <a:r>
              <a:rPr lang="en-US" altLang="zh-CN" sz="1600" dirty="0"/>
              <a:t>demand response program implementation [3], </a:t>
            </a:r>
            <a:endParaRPr lang="en-US" altLang="zh-CN" sz="1600" dirty="0"/>
          </a:p>
          <a:p>
            <a:pPr algn="l">
              <a:buClrTx/>
              <a:buSzTx/>
            </a:pPr>
            <a:r>
              <a:rPr lang="en-US" altLang="zh-CN" sz="1600" dirty="0"/>
              <a:t>phase detection [16], </a:t>
            </a:r>
            <a:endParaRPr lang="en-US" altLang="zh-CN" sz="1600" dirty="0"/>
          </a:p>
          <a:p>
            <a:pPr algn="l">
              <a:buClrTx/>
              <a:buSzTx/>
            </a:pPr>
            <a:r>
              <a:rPr lang="en-US" altLang="zh-CN" sz="1600" dirty="0">
                <a:solidFill>
                  <a:srgbClr val="FF0000"/>
                </a:solidFill>
              </a:rPr>
              <a:t>load forecasting</a:t>
            </a:r>
            <a:r>
              <a:rPr lang="en-US" altLang="zh-CN" sz="1600" dirty="0"/>
              <a:t> [17]. </a:t>
            </a:r>
            <a:endParaRPr lang="en-US" altLang="zh-CN" sz="1600" dirty="0"/>
          </a:p>
          <a:p>
            <a:pPr algn="l">
              <a:buClrTx/>
              <a:buSzTx/>
            </a:pPr>
            <a:r>
              <a:rPr lang="en-US" altLang="zh-CN" sz="1600" dirty="0"/>
              <a:t>A comprehensive review on smart meter data analytics is available in [18]. </a:t>
            </a:r>
            <a:endParaRPr lang="en-US" altLang="zh-CN" sz="1600" dirty="0"/>
          </a:p>
          <a:p>
            <a:pPr algn="l">
              <a:buClrTx/>
              <a:buSzTx/>
            </a:pPr>
            <a:endParaRPr lang="en-US" altLang="zh-CN" sz="1600" dirty="0"/>
          </a:p>
          <a:p>
            <a:pPr algn="l">
              <a:buClrTx/>
              <a:buSzTx/>
            </a:pPr>
            <a:r>
              <a:rPr lang="en-US" altLang="zh-CN" sz="1600" dirty="0"/>
              <a:t>In contrast to traditional load forecasting (assist the system operation , predicting the future short-term electricity consumptions of the existing customers based on historical data)</a:t>
            </a:r>
            <a:endParaRPr lang="en-US" altLang="zh-CN" sz="1600" dirty="0"/>
          </a:p>
          <a:p>
            <a:pPr algn="l">
              <a:buClrTx/>
              <a:buSzTx/>
            </a:pPr>
            <a:r>
              <a:rPr lang="en-US" altLang="zh-CN" sz="1600" dirty="0"/>
              <a:t>the coincident peak demand estimation problem has two characteristics: </a:t>
            </a:r>
            <a:endParaRPr lang="en-US" altLang="zh-CN" sz="1600" dirty="0"/>
          </a:p>
          <a:p>
            <a:pPr lvl="1" algn="l">
              <a:buClrTx/>
              <a:buSzTx/>
            </a:pPr>
            <a:r>
              <a:rPr lang="en-US" altLang="zh-CN" sz="1600" dirty="0"/>
              <a:t>predict the coincident peak demand of future customers without having existing data at the time of connection to the network; </a:t>
            </a:r>
            <a:endParaRPr lang="en-US" altLang="zh-CN" sz="1440" dirty="0"/>
          </a:p>
          <a:p>
            <a:pPr lvl="1" algn="l">
              <a:buClrTx/>
              <a:buSzTx/>
            </a:pPr>
            <a:r>
              <a:rPr lang="en-US" altLang="zh-CN" sz="1600" dirty="0"/>
              <a:t>essentially a</a:t>
            </a:r>
            <a:r>
              <a:rPr lang="en-US" altLang="zh-CN" sz="1600" dirty="0">
                <a:solidFill>
                  <a:srgbClr val="FF0000"/>
                </a:solidFill>
              </a:rPr>
              <a:t> long-term forecasting problem</a:t>
            </a:r>
            <a:r>
              <a:rPr lang="en-US" altLang="zh-CN" sz="1600" dirty="0"/>
              <a:t> for sizing infrastructures.</a:t>
            </a:r>
            <a:endParaRPr lang="en-US" altLang="zh-CN"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Introduction</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5" name="副标题 4"/>
          <p:cNvSpPr>
            <a:spLocks noGrp="1"/>
          </p:cNvSpPr>
          <p:nvPr>
            <p:ph type="subTitle" idx="1"/>
          </p:nvPr>
        </p:nvSpPr>
        <p:spPr>
          <a:xfrm>
            <a:off x="761365" y="1198880"/>
            <a:ext cx="10859770" cy="4655820"/>
          </a:xfrm>
        </p:spPr>
        <p:txBody>
          <a:bodyPr>
            <a:normAutofit/>
          </a:bodyPr>
          <a:p>
            <a:pPr algn="l">
              <a:buClrTx/>
              <a:buSzTx/>
            </a:pPr>
            <a:r>
              <a:rPr lang="zh-CN" altLang="en-US" sz="1800" dirty="0">
                <a:cs typeface="+mn-lt"/>
              </a:rPr>
              <a:t>Although various approaches have been proposed in the existing literature for estimating the coincident peak demand, </a:t>
            </a:r>
            <a:r>
              <a:rPr lang="zh-CN" altLang="en-US" sz="1800" dirty="0">
                <a:solidFill>
                  <a:srgbClr val="FF0000"/>
                </a:solidFill>
                <a:cs typeface="+mn-lt"/>
              </a:rPr>
              <a:t>most of the previous works are focused on empirical methods</a:t>
            </a:r>
            <a:r>
              <a:rPr lang="zh-CN" altLang="en-US" sz="1800" dirty="0">
                <a:cs typeface="+mn-lt"/>
              </a:rPr>
              <a:t>. </a:t>
            </a:r>
            <a:endParaRPr lang="zh-CN" altLang="en-US" sz="1800" dirty="0">
              <a:cs typeface="+mn-lt"/>
            </a:endParaRPr>
          </a:p>
          <a:p>
            <a:pPr algn="l">
              <a:buClrTx/>
              <a:buSzTx/>
            </a:pPr>
            <a:r>
              <a:rPr lang="zh-CN" altLang="en-US" sz="1800" dirty="0">
                <a:cs typeface="+mn-lt"/>
              </a:rPr>
              <a:t>The influx of smart meter data introduces an </a:t>
            </a:r>
            <a:r>
              <a:rPr lang="zh-CN" altLang="en-US" sz="1800" dirty="0">
                <a:solidFill>
                  <a:srgbClr val="FF0000"/>
                </a:solidFill>
                <a:cs typeface="+mn-lt"/>
              </a:rPr>
              <a:t>intuitive </a:t>
            </a:r>
            <a:r>
              <a:rPr lang="zh-CN" altLang="en-US" sz="1800" dirty="0">
                <a:cs typeface="+mn-lt"/>
              </a:rPr>
              <a:t>question: </a:t>
            </a:r>
            <a:endParaRPr lang="zh-CN" altLang="en-US" sz="1800" dirty="0">
              <a:cs typeface="+mn-lt"/>
            </a:endParaRPr>
          </a:p>
          <a:p>
            <a:pPr lvl="1" algn="l">
              <a:buClrTx/>
              <a:buSzTx/>
            </a:pPr>
            <a:r>
              <a:rPr lang="zh-CN" altLang="en-US" sz="1800" dirty="0">
                <a:cs typeface="+mn-lt"/>
              </a:rPr>
              <a:t>Is it possible to further improve the peak load estimation accuracy by making full use of fine-grained smart meter data and sociodemographic information of consumers?</a:t>
            </a:r>
            <a:endParaRPr lang="zh-CN" altLang="en-US" sz="1800" dirty="0">
              <a:cs typeface="+mn-lt"/>
            </a:endParaRPr>
          </a:p>
          <a:p>
            <a:pPr algn="l">
              <a:buClrTx/>
              <a:buSzTx/>
            </a:pPr>
            <a:r>
              <a:rPr lang="zh-CN" altLang="en-US" sz="1800" dirty="0">
                <a:cs typeface="+mn-lt"/>
              </a:rPr>
              <a:t>A few studies have begun to conduct peak load estimation based on smart meter data. </a:t>
            </a:r>
            <a:endParaRPr lang="zh-CN" altLang="en-US" sz="1800" dirty="0">
              <a:cs typeface="+mn-lt"/>
            </a:endParaRPr>
          </a:p>
          <a:p>
            <a:pPr algn="l">
              <a:buClrTx/>
              <a:buSzTx/>
            </a:pPr>
            <a:r>
              <a:rPr lang="zh-CN" altLang="en-US" sz="1800" dirty="0">
                <a:cs typeface="+mn-lt"/>
              </a:rPr>
              <a:t>a </a:t>
            </a:r>
            <a:r>
              <a:rPr lang="zh-CN" altLang="en-US" sz="1800" dirty="0">
                <a:solidFill>
                  <a:srgbClr val="FF0000"/>
                </a:solidFill>
                <a:cs typeface="+mn-lt"/>
              </a:rPr>
              <a:t>clusterwise weighted constrained regression-based peak load estimation method</a:t>
            </a:r>
            <a:r>
              <a:rPr lang="zh-CN" altLang="en-US" sz="1800" dirty="0">
                <a:cs typeface="+mn-lt"/>
              </a:rPr>
              <a:t> for a low-voltage substation is proposed in [19],</a:t>
            </a:r>
            <a:endParaRPr lang="zh-CN" altLang="en-US" sz="1800" dirty="0">
              <a:cs typeface="+mn-lt"/>
            </a:endParaRPr>
          </a:p>
          <a:p>
            <a:pPr algn="l">
              <a:buClrTx/>
              <a:buSzTx/>
            </a:pPr>
            <a:r>
              <a:rPr lang="zh-CN" altLang="en-US" sz="1800" dirty="0">
                <a:cs typeface="+mn-lt"/>
              </a:rPr>
              <a:t> where the contribution factor is developed. </a:t>
            </a:r>
            <a:endParaRPr lang="zh-CN" altLang="en-US" sz="1800" dirty="0">
              <a:cs typeface="+mn-lt"/>
            </a:endParaRPr>
          </a:p>
          <a:p>
            <a:pPr algn="l">
              <a:buClrTx/>
              <a:buSzTx/>
            </a:pPr>
            <a:endParaRPr lang="zh-CN" altLang="en-US" sz="1800" dirty="0">
              <a:cs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Introduction</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5" name="副标题 4"/>
          <p:cNvSpPr>
            <a:spLocks noGrp="1"/>
          </p:cNvSpPr>
          <p:nvPr>
            <p:ph type="subTitle" idx="1"/>
          </p:nvPr>
        </p:nvSpPr>
        <p:spPr>
          <a:xfrm>
            <a:off x="761365" y="1198880"/>
            <a:ext cx="10859770" cy="4655820"/>
          </a:xfrm>
        </p:spPr>
        <p:txBody>
          <a:bodyPr>
            <a:normAutofit/>
          </a:bodyPr>
          <a:p>
            <a:pPr algn="l">
              <a:buClrTx/>
              <a:buSzTx/>
            </a:pPr>
            <a:r>
              <a:rPr lang="zh-CN" altLang="en-US" sz="1600" dirty="0"/>
              <a:t>In this paper, we propose </a:t>
            </a:r>
            <a:r>
              <a:rPr lang="zh-CN" altLang="en-US" sz="1600" dirty="0">
                <a:solidFill>
                  <a:srgbClr val="FF0000"/>
                </a:solidFill>
              </a:rPr>
              <a:t>a data-driven probabilistic peak load estimation approach</a:t>
            </a:r>
            <a:r>
              <a:rPr lang="zh-CN" altLang="en-US" sz="1600" dirty="0"/>
              <a:t> based on smart meter data and sociodemographic data. </a:t>
            </a:r>
            <a:endParaRPr lang="zh-CN" altLang="en-US" sz="1600" dirty="0"/>
          </a:p>
          <a:p>
            <a:pPr algn="l">
              <a:buClrTx/>
              <a:buSzTx/>
            </a:pPr>
            <a:r>
              <a:rPr lang="zh-CN" altLang="en-US" sz="1600" dirty="0"/>
              <a:t>First, the complex nonlinear dependence structures among different consumers are </a:t>
            </a:r>
            <a:r>
              <a:rPr lang="zh-CN" altLang="en-US" sz="1600" dirty="0">
                <a:solidFill>
                  <a:srgbClr val="FF0000"/>
                </a:solidFill>
              </a:rPr>
              <a:t>modeled </a:t>
            </a:r>
            <a:r>
              <a:rPr lang="zh-CN" altLang="en-US" sz="1600" dirty="0"/>
              <a:t>via the proposed variable truncated R-vine copulas (VTRC) method for sampling-based data augmentation. </a:t>
            </a:r>
            <a:endParaRPr lang="zh-CN" altLang="en-US" sz="1600" dirty="0"/>
          </a:p>
          <a:p>
            <a:pPr algn="l">
              <a:buClrTx/>
              <a:buSzTx/>
            </a:pPr>
            <a:r>
              <a:rPr lang="zh-CN" altLang="en-US" sz="1600" dirty="0"/>
              <a:t>Subsequently, the metrics </a:t>
            </a:r>
            <a:r>
              <a:rPr lang="zh-CN" altLang="en-US" sz="1600" dirty="0">
                <a:solidFill>
                  <a:srgbClr val="FF0000"/>
                </a:solidFill>
              </a:rPr>
              <a:t>ADMD </a:t>
            </a:r>
            <a:r>
              <a:rPr lang="zh-CN" altLang="en-US" sz="1600" dirty="0"/>
              <a:t>and normalized maximum diversified demand (</a:t>
            </a:r>
            <a:r>
              <a:rPr lang="zh-CN" altLang="en-US" sz="1600" dirty="0">
                <a:solidFill>
                  <a:srgbClr val="FF0000"/>
                </a:solidFill>
              </a:rPr>
              <a:t>NMDD</a:t>
            </a:r>
            <a:r>
              <a:rPr lang="zh-CN" altLang="en-US" sz="1600" dirty="0"/>
              <a:t>) are estimated following a consumer grouping procedure, which aims to enhance the efficiency of selecting a determined number of customers at random.</a:t>
            </a:r>
            <a:endParaRPr lang="zh-CN" altLang="en-US" sz="1600" dirty="0"/>
          </a:p>
          <a:p>
            <a:pPr algn="l">
              <a:buClrTx/>
              <a:buSzTx/>
            </a:pPr>
            <a:r>
              <a:rPr lang="zh-CN" altLang="en-US" sz="1600" dirty="0"/>
              <a:t>Finally, the uncertainties of future peak load are described by </a:t>
            </a:r>
            <a:r>
              <a:rPr lang="zh-CN" altLang="en-US" sz="1600" dirty="0">
                <a:solidFill>
                  <a:srgbClr val="FF0000"/>
                </a:solidFill>
              </a:rPr>
              <a:t>a series of quantiles</a:t>
            </a:r>
            <a:r>
              <a:rPr lang="zh-CN" altLang="en-US" sz="1600" dirty="0"/>
              <a:t>. </a:t>
            </a:r>
            <a:endParaRPr lang="zh-CN" altLang="en-US" sz="1600" dirty="0"/>
          </a:p>
          <a:p>
            <a:pPr algn="l">
              <a:buClrTx/>
              <a:buSzTx/>
            </a:pPr>
            <a:r>
              <a:rPr lang="zh-CN" altLang="en-US" sz="1600" dirty="0">
                <a:solidFill>
                  <a:srgbClr val="FF0000"/>
                </a:solidFill>
              </a:rPr>
              <a:t>focus on proposing a novel probabilistic peak load estimation method</a:t>
            </a:r>
            <a:r>
              <a:rPr lang="zh-CN" altLang="en-US" sz="1600" dirty="0"/>
              <a:t>. </a:t>
            </a:r>
            <a:endParaRPr lang="zh-CN" altLang="en-US" sz="1600" dirty="0"/>
          </a:p>
          <a:p>
            <a:pPr algn="l">
              <a:buClrTx/>
              <a:buSzTx/>
            </a:pPr>
            <a:r>
              <a:rPr lang="zh-CN" altLang="en-US" sz="1600" dirty="0"/>
              <a:t>In the future work, further improved with the consideration of the losses in the network.</a:t>
            </a:r>
            <a:endParaRPr lang="zh-CN" alt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Introduction</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5" name="副标题 4"/>
          <p:cNvSpPr>
            <a:spLocks noGrp="1"/>
          </p:cNvSpPr>
          <p:nvPr>
            <p:ph type="subTitle" idx="1"/>
          </p:nvPr>
        </p:nvSpPr>
        <p:spPr>
          <a:xfrm>
            <a:off x="761365" y="1198880"/>
            <a:ext cx="10859770" cy="4655820"/>
          </a:xfrm>
        </p:spPr>
        <p:txBody>
          <a:bodyPr>
            <a:normAutofit/>
          </a:bodyPr>
          <a:p>
            <a:pPr algn="l">
              <a:buClrTx/>
              <a:buSzTx/>
            </a:pPr>
            <a:r>
              <a:rPr lang="zh-CN" altLang="en-US" sz="1800" dirty="0"/>
              <a:t>As stated above, the key contributions of this paper can be summarized as follows.</a:t>
            </a:r>
            <a:endParaRPr lang="zh-CN" altLang="en-US" sz="1800" dirty="0"/>
          </a:p>
          <a:p>
            <a:pPr lvl="1" algn="l">
              <a:buClrTx/>
              <a:buSzTx/>
            </a:pPr>
            <a:r>
              <a:rPr lang="zh-CN" altLang="en-US" sz="1600" dirty="0"/>
              <a:t>1) A composite</a:t>
            </a:r>
            <a:r>
              <a:rPr lang="zh-CN" altLang="en-US" sz="1600" dirty="0">
                <a:solidFill>
                  <a:srgbClr val="FF0000"/>
                </a:solidFill>
              </a:rPr>
              <a:t> data-driven probabilistic peak demand estimation framework</a:t>
            </a:r>
            <a:r>
              <a:rPr lang="zh-CN" altLang="en-US" sz="1600" dirty="0"/>
              <a:t> is proposed based on the information derived from high-resolution smart meter measurements and demographic data that will be useful for designing new buildings in smart cities.</a:t>
            </a:r>
            <a:endParaRPr lang="zh-CN" altLang="en-US" sz="1600" dirty="0"/>
          </a:p>
          <a:p>
            <a:pPr lvl="1" algn="l">
              <a:buClrTx/>
              <a:buSzTx/>
            </a:pPr>
            <a:r>
              <a:rPr lang="zh-CN" altLang="en-US" sz="1600" dirty="0"/>
              <a:t>2) A novel VTRC method is proposed to model and sample the </a:t>
            </a:r>
            <a:r>
              <a:rPr lang="zh-CN" altLang="en-US" sz="1600" dirty="0">
                <a:solidFill>
                  <a:srgbClr val="FF0000"/>
                </a:solidFill>
              </a:rPr>
              <a:t>high-dimensional demand data</a:t>
            </a:r>
            <a:r>
              <a:rPr lang="zh-CN" altLang="en-US" sz="1600" dirty="0"/>
              <a:t> with large computation speedups, while capturing their complex nonlinear dependencies, particularly the tail dependence.</a:t>
            </a:r>
            <a:endParaRPr lang="zh-CN" altLang="en-US" sz="1600" dirty="0"/>
          </a:p>
          <a:p>
            <a:pPr lvl="1" algn="l">
              <a:buClrTx/>
              <a:buSzTx/>
            </a:pPr>
            <a:r>
              <a:rPr lang="zh-CN" altLang="en-US" sz="1600" dirty="0"/>
              <a:t>3) A correlation-based</a:t>
            </a:r>
            <a:r>
              <a:rPr lang="zh-CN" altLang="en-US" sz="1600" dirty="0">
                <a:solidFill>
                  <a:srgbClr val="FF0000"/>
                </a:solidFill>
              </a:rPr>
              <a:t> customer grouping</a:t>
            </a:r>
            <a:r>
              <a:rPr lang="zh-CN" altLang="en-US" sz="1600" dirty="0"/>
              <a:t> is proposed to be conducted before the NMDD estimation procedure for efficiently selecting the given number of customers.</a:t>
            </a:r>
            <a:endParaRPr lang="zh-CN" altLang="en-US" sz="1600" dirty="0"/>
          </a:p>
          <a:p>
            <a:pPr lvl="1" algn="l">
              <a:buClrTx/>
              <a:buSzTx/>
            </a:pPr>
            <a:r>
              <a:rPr lang="zh-CN" altLang="en-US" sz="1600" dirty="0"/>
              <a:t>4) The superior performance of the proposed method has </a:t>
            </a:r>
            <a:r>
              <a:rPr lang="en-US" altLang="zh-CN" sz="1600" dirty="0"/>
              <a:t>b</a:t>
            </a:r>
            <a:r>
              <a:rPr lang="zh-CN" altLang="en-US" sz="1600" dirty="0"/>
              <a:t>een </a:t>
            </a:r>
            <a:r>
              <a:rPr lang="zh-CN" altLang="en-US" sz="1600" dirty="0">
                <a:solidFill>
                  <a:srgbClr val="FF0000"/>
                </a:solidFill>
              </a:rPr>
              <a:t>demonstrated </a:t>
            </a:r>
            <a:r>
              <a:rPr lang="zh-CN" altLang="en-US" sz="1600" dirty="0"/>
              <a:t>through comparisons with the other tested methods, as indicated by the lower estimation errors. Additionally, the results demonstrate the importance of using the demographic data when designing new buildings with different categories of customers.</a:t>
            </a:r>
            <a:endParaRPr lang="zh-CN" alt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a:xfrm>
            <a:off x="4812030" y="2341043"/>
            <a:ext cx="4535055" cy="656792"/>
          </a:xfrm>
        </p:spPr>
        <p:txBody>
          <a:bodyPr anchor="b">
            <a:normAutofit/>
          </a:bodyPr>
          <a:lstStyle/>
          <a:p>
            <a:r>
              <a:rPr lang="en-US" altLang="zh-CN" dirty="0">
                <a:sym typeface="+mn-ea"/>
              </a:rPr>
              <a:t>PROBLEM STATEMENT</a:t>
            </a:r>
            <a:endParaRPr lang="en-US" altLang="zh-CN" b="0" dirty="0">
              <a:solidFill>
                <a:schemeClr val="tx2"/>
              </a:solidFill>
            </a:endParaRPr>
          </a:p>
        </p:txBody>
      </p:sp>
      <p:sp>
        <p:nvSpPr>
          <p:cNvPr id="17" name="文本框 16"/>
          <p:cNvSpPr txBox="1"/>
          <p:nvPr/>
        </p:nvSpPr>
        <p:spPr>
          <a:xfrm>
            <a:off x="3294136" y="2482121"/>
            <a:ext cx="958620" cy="1271872"/>
          </a:xfrm>
          <a:prstGeom prst="rect">
            <a:avLst/>
          </a:prstGeom>
          <a:noFill/>
        </p:spPr>
        <p:txBody>
          <a:bodyPr wrap="none" rtlCol="0">
            <a:prstTxWarp prst="textPlain">
              <a:avLst/>
            </a:prstTxWarp>
            <a:spAutoFit/>
          </a:bodyPr>
          <a:lstStyle/>
          <a:p>
            <a:r>
              <a:rPr lang="en-US" altLang="zh-CN" b="1" dirty="0">
                <a:solidFill>
                  <a:schemeClr val="tx2"/>
                </a:solidFill>
                <a:latin typeface="Impact" panose="020B0806030902050204" pitchFamily="34" charset="0"/>
                <a:ea typeface="微软雅黑" panose="020B0503020204020204" pitchFamily="34" charset="-122"/>
              </a:rPr>
              <a:t>02</a:t>
            </a:r>
            <a:endParaRPr lang="zh-CN" altLang="en-US" b="1" dirty="0">
              <a:solidFill>
                <a:schemeClr val="tx2"/>
              </a:solidFill>
              <a:latin typeface="Impact" panose="020B0806030902050204" pitchFamily="34" charset="0"/>
              <a:ea typeface="微软雅黑" panose="020B0503020204020204" pitchFamily="34" charset="-122"/>
            </a:endParaRPr>
          </a:p>
        </p:txBody>
      </p:sp>
      <p:cxnSp>
        <p:nvCxnSpPr>
          <p:cNvPr id="7" name="直接连接符 6"/>
          <p:cNvCxnSpPr/>
          <p:nvPr/>
        </p:nvCxnSpPr>
        <p:spPr>
          <a:xfrm>
            <a:off x="4655673" y="2543881"/>
            <a:ext cx="0" cy="1152144"/>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PROBLEM STATEMENT</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5" name="副标题 4"/>
          <p:cNvSpPr>
            <a:spLocks noGrp="1"/>
          </p:cNvSpPr>
          <p:nvPr>
            <p:ph type="subTitle" idx="1"/>
          </p:nvPr>
        </p:nvSpPr>
        <p:spPr>
          <a:xfrm>
            <a:off x="761365" y="1198880"/>
            <a:ext cx="10859770" cy="4655820"/>
          </a:xfrm>
        </p:spPr>
        <p:txBody>
          <a:bodyPr>
            <a:normAutofit lnSpcReduction="20000"/>
          </a:bodyPr>
          <a:p>
            <a:pPr algn="l">
              <a:lnSpc>
                <a:spcPct val="100000"/>
              </a:lnSpc>
              <a:buClrTx/>
              <a:buSzTx/>
            </a:pPr>
            <a:r>
              <a:rPr lang="en-US" altLang="zh-CN" sz="1600" dirty="0"/>
              <a:t>In smart cities, it is imperative to perform an accurate future </a:t>
            </a:r>
            <a:r>
              <a:rPr lang="en-US" altLang="zh-CN" sz="1600" dirty="0">
                <a:solidFill>
                  <a:srgbClr val="FF0000"/>
                </a:solidFill>
              </a:rPr>
              <a:t>coincident peak demand estimation for the electricity network design</a:t>
            </a:r>
            <a:r>
              <a:rPr lang="en-US" altLang="zh-CN" sz="1600" dirty="0"/>
              <a:t>, which has the</a:t>
            </a:r>
            <a:r>
              <a:rPr lang="en-US" altLang="zh-CN" sz="1600" dirty="0">
                <a:solidFill>
                  <a:srgbClr val="FF0000"/>
                </a:solidFill>
              </a:rPr>
              <a:t> following main challenge</a:t>
            </a:r>
            <a:r>
              <a:rPr lang="en-US" altLang="zh-CN" sz="1600" dirty="0"/>
              <a:t>s.</a:t>
            </a:r>
            <a:endParaRPr lang="en-US" altLang="zh-CN" sz="1600" dirty="0"/>
          </a:p>
          <a:p>
            <a:pPr lvl="1" algn="l">
              <a:lnSpc>
                <a:spcPct val="100000"/>
              </a:lnSpc>
              <a:buClrTx/>
              <a:buSzTx/>
            </a:pPr>
            <a:r>
              <a:rPr lang="en-US" altLang="zh-CN" sz="1600" dirty="0">
                <a:solidFill>
                  <a:srgbClr val="FF0000"/>
                </a:solidFill>
              </a:rPr>
              <a:t>Different types of properties with various future customers exhibit different consumption behaviors. </a:t>
            </a:r>
            <a:endParaRPr lang="en-US" altLang="zh-CN" sz="1600" dirty="0">
              <a:solidFill>
                <a:srgbClr val="FF0000"/>
              </a:solidFill>
            </a:endParaRPr>
          </a:p>
          <a:p>
            <a:pPr lvl="1" algn="l">
              <a:lnSpc>
                <a:spcPct val="100000"/>
              </a:lnSpc>
              <a:buClrTx/>
              <a:buSzTx/>
            </a:pPr>
            <a:r>
              <a:rPr lang="en-US" altLang="zh-CN" sz="1600" dirty="0">
                <a:solidFill>
                  <a:srgbClr val="FF0000"/>
                </a:solidFill>
              </a:rPr>
              <a:t>The demand diversity among customer loads significantly.</a:t>
            </a:r>
            <a:endParaRPr lang="en-US" altLang="zh-CN" sz="1600" dirty="0"/>
          </a:p>
          <a:p>
            <a:pPr algn="l">
              <a:lnSpc>
                <a:spcPct val="100000"/>
              </a:lnSpc>
              <a:buClrTx/>
              <a:buSzTx/>
            </a:pPr>
            <a:r>
              <a:rPr lang="en-US" altLang="zh-CN" sz="1600" dirty="0"/>
              <a:t>Mathematically, the problem can be defined as follows. </a:t>
            </a:r>
            <a:endParaRPr lang="en-US" altLang="zh-CN" sz="1600" dirty="0"/>
          </a:p>
          <a:p>
            <a:pPr algn="l">
              <a:lnSpc>
                <a:spcPct val="100000"/>
              </a:lnSpc>
              <a:buClrTx/>
              <a:buSzTx/>
            </a:pPr>
            <a:r>
              <a:rPr lang="en-US" altLang="zh-CN" sz="1600" dirty="0"/>
              <a:t>Given that there are G customer categories defined by the demographic data (e.g., household occupancy and wealth level) and N new customers need to be connected to the network, for each category g, the number of new connections is denoted by ng ,where                  . </a:t>
            </a:r>
            <a:endParaRPr lang="en-US" altLang="zh-CN" sz="1600" dirty="0"/>
          </a:p>
          <a:p>
            <a:pPr algn="l">
              <a:lnSpc>
                <a:spcPct val="100000"/>
              </a:lnSpc>
              <a:buClrTx/>
              <a:buSzTx/>
            </a:pPr>
            <a:r>
              <a:rPr lang="en-US" altLang="zh-CN" sz="1600" dirty="0"/>
              <a:t>In addition, let mg denote the number of existing customers in category g with smart meter data and demographic data for g = 1, ..., G. The target of this problem is to estimate the total coincident peak demand</a:t>
            </a:r>
            <a:endParaRPr lang="en-US" altLang="zh-CN" sz="1600" dirty="0"/>
          </a:p>
          <a:p>
            <a:pPr algn="l">
              <a:lnSpc>
                <a:spcPct val="100000"/>
              </a:lnSpc>
              <a:buClrTx/>
              <a:buSzTx/>
            </a:pPr>
            <a:endParaRPr lang="zh-CN" altLang="en-US" sz="1600" dirty="0">
              <a:cs typeface="+mn-lt"/>
            </a:endParaRPr>
          </a:p>
          <a:p>
            <a:pPr algn="l">
              <a:lnSpc>
                <a:spcPct val="100000"/>
              </a:lnSpc>
              <a:buClrTx/>
              <a:buSzTx/>
            </a:pPr>
            <a:endParaRPr lang="zh-CN" altLang="en-US" sz="1600" dirty="0">
              <a:cs typeface="+mn-lt"/>
            </a:endParaRPr>
          </a:p>
          <a:p>
            <a:pPr algn="l">
              <a:lnSpc>
                <a:spcPct val="100000"/>
              </a:lnSpc>
              <a:buClrTx/>
              <a:buSzTx/>
            </a:pPr>
            <a:endParaRPr lang="zh-CN" altLang="en-US" sz="1600" dirty="0">
              <a:sym typeface="+mn-ea"/>
            </a:endParaRPr>
          </a:p>
          <a:p>
            <a:pPr algn="l">
              <a:lnSpc>
                <a:spcPct val="100000"/>
              </a:lnSpc>
              <a:buClrTx/>
              <a:buSzTx/>
            </a:pPr>
            <a:endParaRPr lang="zh-CN" altLang="en-US" sz="1600" dirty="0">
              <a:sym typeface="+mn-ea"/>
            </a:endParaRPr>
          </a:p>
          <a:p>
            <a:pPr algn="l">
              <a:lnSpc>
                <a:spcPct val="100000"/>
              </a:lnSpc>
              <a:buClrTx/>
              <a:buSzTx/>
            </a:pPr>
            <a:r>
              <a:rPr lang="zh-CN" altLang="en-US" sz="1600" dirty="0">
                <a:sym typeface="+mn-ea"/>
              </a:rPr>
              <a:t>For each category, we estimate            via the metric ADMD,which is traditionally defined as the coincident peak electrical demand per customer when n approaches infinity. </a:t>
            </a:r>
            <a:endParaRPr lang="zh-CN" altLang="en-US" sz="1600" dirty="0">
              <a:cs typeface="+mn-lt"/>
            </a:endParaRPr>
          </a:p>
        </p:txBody>
      </p:sp>
      <p:graphicFrame>
        <p:nvGraphicFramePr>
          <p:cNvPr id="6" name="对象 5">
            <a:hlinkClick r:id="" action="ppaction://ole?verb="/>
          </p:cNvPr>
          <p:cNvGraphicFramePr>
            <a:graphicFrameLocks noChangeAspect="1"/>
          </p:cNvGraphicFramePr>
          <p:nvPr/>
        </p:nvGraphicFramePr>
        <p:xfrm>
          <a:off x="4542790" y="3022600"/>
          <a:ext cx="825500" cy="254000"/>
        </p:xfrm>
        <a:graphic>
          <a:graphicData uri="http://schemas.openxmlformats.org/presentationml/2006/ole">
            <mc:AlternateContent xmlns:mc="http://schemas.openxmlformats.org/markup-compatibility/2006">
              <mc:Choice xmlns:v="urn:schemas-microsoft-com:vml" Requires="v">
                <p:oleObj spid="_x0000_s1025" name="" r:id="rId1" imgW="825500" imgH="254000" progId="Equation.KSEE3">
                  <p:embed/>
                </p:oleObj>
              </mc:Choice>
              <mc:Fallback>
                <p:oleObj name="" r:id="rId1" imgW="825500" imgH="254000" progId="Equation.KSEE3">
                  <p:embed/>
                  <p:pic>
                    <p:nvPicPr>
                      <p:cNvPr id="0" name="图片 1024"/>
                      <p:cNvPicPr/>
                      <p:nvPr/>
                    </p:nvPicPr>
                    <p:blipFill>
                      <a:blip r:embed="rId2"/>
                      <a:stretch>
                        <a:fillRect/>
                      </a:stretch>
                    </p:blipFill>
                    <p:spPr>
                      <a:xfrm>
                        <a:off x="4542790" y="3022600"/>
                        <a:ext cx="825500" cy="254000"/>
                      </a:xfrm>
                      <a:prstGeom prst="rect">
                        <a:avLst/>
                      </a:prstGeom>
                    </p:spPr>
                  </p:pic>
                </p:oleObj>
              </mc:Fallback>
            </mc:AlternateContent>
          </a:graphicData>
        </a:graphic>
      </p:graphicFrame>
      <p:pic>
        <p:nvPicPr>
          <p:cNvPr id="9" name="图片 8"/>
          <p:cNvPicPr>
            <a:picLocks noChangeAspect="1"/>
          </p:cNvPicPr>
          <p:nvPr/>
        </p:nvPicPr>
        <p:blipFill>
          <a:blip r:embed="rId3"/>
          <a:stretch>
            <a:fillRect/>
          </a:stretch>
        </p:blipFill>
        <p:spPr>
          <a:xfrm>
            <a:off x="3150870" y="3901440"/>
            <a:ext cx="4838700" cy="952500"/>
          </a:xfrm>
          <a:prstGeom prst="rect">
            <a:avLst/>
          </a:prstGeom>
        </p:spPr>
      </p:pic>
      <p:pic>
        <p:nvPicPr>
          <p:cNvPr id="7" name="图片 6"/>
          <p:cNvPicPr>
            <a:picLocks noChangeAspect="1"/>
          </p:cNvPicPr>
          <p:nvPr/>
        </p:nvPicPr>
        <p:blipFill>
          <a:blip r:embed="rId4"/>
          <a:stretch>
            <a:fillRect/>
          </a:stretch>
        </p:blipFill>
        <p:spPr>
          <a:xfrm>
            <a:off x="4047490" y="4940300"/>
            <a:ext cx="495300" cy="4000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PROBLEM STATEMENT</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5" name="副标题 4"/>
          <p:cNvSpPr>
            <a:spLocks noGrp="1"/>
          </p:cNvSpPr>
          <p:nvPr>
            <p:ph type="subTitle" idx="1"/>
          </p:nvPr>
        </p:nvSpPr>
        <p:spPr>
          <a:xfrm>
            <a:off x="761365" y="1198880"/>
            <a:ext cx="10859770" cy="4655820"/>
          </a:xfrm>
        </p:spPr>
        <p:txBody>
          <a:bodyPr>
            <a:normAutofit fontScale="90000"/>
          </a:bodyPr>
          <a:p>
            <a:pPr algn="l">
              <a:buClrTx/>
              <a:buSzTx/>
            </a:pPr>
            <a:endParaRPr lang="zh-CN" altLang="en-US" sz="1600" dirty="0"/>
          </a:p>
          <a:p>
            <a:pPr algn="l">
              <a:buClrTx/>
              <a:buSzTx/>
            </a:pPr>
            <a:r>
              <a:rPr lang="en-US" altLang="zh-CN" sz="1600" dirty="0"/>
              <a:t>Extend to </a:t>
            </a:r>
            <a:endParaRPr lang="zh-CN" altLang="en-US" sz="1600" dirty="0"/>
          </a:p>
          <a:p>
            <a:pPr algn="l">
              <a:buClrTx/>
              <a:buSzTx/>
            </a:pPr>
            <a:r>
              <a:rPr lang="zh-CN" altLang="en-US" sz="1600" dirty="0"/>
              <a:t>Consequently, based on the smart data of existing customers                             , ADMDn for n ∈ {1, mg } can be calculated for each category as follows:</a:t>
            </a:r>
            <a:endParaRPr lang="zh-CN" altLang="en-US" sz="1600" dirty="0"/>
          </a:p>
          <a:p>
            <a:pPr algn="l">
              <a:buClrTx/>
              <a:buSzTx/>
            </a:pPr>
            <a:endParaRPr lang="zh-CN" altLang="en-US" sz="1600" dirty="0"/>
          </a:p>
          <a:p>
            <a:pPr algn="l">
              <a:buClrTx/>
              <a:buSzTx/>
            </a:pPr>
            <a:r>
              <a:rPr lang="zh-CN" altLang="en-US" sz="1600" dirty="0"/>
              <a:t>Note that it is computationally impractical to calculate                  for all the n!/n!(mg − n)! possible household combinations, particularly when n &lt;&lt; mg . To this end, it is more efficient to randomly select n customers out of mg as many as required. For each category, we obtain the ADMDn curve from n = 1 to mg and then normalize it based on the highest value of each curve.</a:t>
            </a:r>
            <a:endParaRPr lang="zh-CN" altLang="en-US" sz="1600" dirty="0"/>
          </a:p>
          <a:p>
            <a:pPr algn="l">
              <a:buClrTx/>
              <a:buSzTx/>
            </a:pPr>
            <a:r>
              <a:rPr lang="zh-CN" altLang="en-US" sz="1600" dirty="0"/>
              <a:t>In this way, the NMDD value NMDDn in [0, 1] can be further used to estimate Cˆng as follows:</a:t>
            </a:r>
            <a:endParaRPr lang="zh-CN" altLang="en-US" sz="1600" dirty="0"/>
          </a:p>
          <a:p>
            <a:pPr algn="l">
              <a:buClrTx/>
              <a:buSzTx/>
            </a:pPr>
            <a:endParaRPr lang="zh-CN" altLang="en-US" sz="1600" dirty="0"/>
          </a:p>
          <a:p>
            <a:pPr algn="l">
              <a:buClrTx/>
              <a:buSzTx/>
            </a:pPr>
            <a:endParaRPr lang="zh-CN" altLang="en-US" sz="1600" dirty="0"/>
          </a:p>
          <a:p>
            <a:pPr algn="l">
              <a:buClrTx/>
              <a:buSzTx/>
            </a:pPr>
            <a:endParaRPr lang="zh-CN" altLang="en-US" sz="1600" dirty="0"/>
          </a:p>
          <a:p>
            <a:pPr algn="l">
              <a:buClrTx/>
              <a:buSzTx/>
            </a:pPr>
            <a:r>
              <a:rPr lang="zh-CN" altLang="en-US" sz="1600" dirty="0"/>
              <a:t>where                    represents the 95th percentile peak demand of Dg . Finally, the total coincident peak demand of the future N customers,        , can be obtained by calculating the sum of Cˆng for g = 1, ..., G. </a:t>
            </a:r>
            <a:endParaRPr lang="zh-CN" altLang="en-US" sz="1600" dirty="0"/>
          </a:p>
          <a:p>
            <a:pPr algn="l">
              <a:buClrTx/>
              <a:buSzTx/>
            </a:pPr>
            <a:endParaRPr lang="zh-CN" altLang="en-US" sz="1600" dirty="0"/>
          </a:p>
          <a:p>
            <a:pPr algn="l">
              <a:buClrTx/>
              <a:buSzTx/>
            </a:pPr>
            <a:r>
              <a:rPr lang="zh-CN" altLang="en-US" sz="1600" dirty="0"/>
              <a:t>a probabilistic </a:t>
            </a:r>
            <a:r>
              <a:rPr lang="en-US" altLang="zh-CN" sz="1600" dirty="0"/>
              <a:t>d</a:t>
            </a:r>
            <a:r>
              <a:rPr lang="zh-CN" altLang="en-US" sz="1600" dirty="0"/>
              <a:t>istribution rather than a single-point value due to the large number of combinations</a:t>
            </a:r>
            <a:endParaRPr lang="zh-CN" altLang="en-US" sz="1600" dirty="0"/>
          </a:p>
          <a:p>
            <a:pPr algn="l">
              <a:buClrTx/>
              <a:buSzTx/>
            </a:pPr>
            <a:endParaRPr lang="zh-CN" altLang="en-US" sz="1600" dirty="0"/>
          </a:p>
          <a:p>
            <a:pPr algn="l">
              <a:buClrTx/>
              <a:buSzTx/>
            </a:pPr>
            <a:endParaRPr lang="zh-CN" altLang="en-US" sz="1600" dirty="0"/>
          </a:p>
        </p:txBody>
      </p:sp>
      <p:graphicFrame>
        <p:nvGraphicFramePr>
          <p:cNvPr id="6" name="对象 5">
            <a:hlinkClick r:id="" action="ppaction://ole?verb="/>
          </p:cNvPr>
          <p:cNvGraphicFramePr>
            <a:graphicFrameLocks noChangeAspect="1"/>
          </p:cNvGraphicFramePr>
          <p:nvPr/>
        </p:nvGraphicFramePr>
        <p:xfrm>
          <a:off x="3597910" y="2075180"/>
          <a:ext cx="3729355" cy="529590"/>
        </p:xfrm>
        <a:graphic>
          <a:graphicData uri="http://schemas.openxmlformats.org/presentationml/2006/ole">
            <mc:AlternateContent xmlns:mc="http://schemas.openxmlformats.org/markup-compatibility/2006">
              <mc:Choice xmlns:v="urn:schemas-microsoft-com:vml" Requires="v">
                <p:oleObj spid="_x0000_s1025" name="" r:id="rId1" imgW="3048000" imgH="431800" progId="Equation.KSEE3">
                  <p:embed/>
                </p:oleObj>
              </mc:Choice>
              <mc:Fallback>
                <p:oleObj name="" r:id="rId1" imgW="3048000" imgH="431800" progId="Equation.KSEE3">
                  <p:embed/>
                  <p:pic>
                    <p:nvPicPr>
                      <p:cNvPr id="0" name="图片 1024"/>
                      <p:cNvPicPr/>
                      <p:nvPr/>
                    </p:nvPicPr>
                    <p:blipFill>
                      <a:blip r:embed="rId2"/>
                      <a:stretch>
                        <a:fillRect/>
                      </a:stretch>
                    </p:blipFill>
                    <p:spPr>
                      <a:xfrm>
                        <a:off x="3597910" y="2075180"/>
                        <a:ext cx="3729355" cy="529590"/>
                      </a:xfrm>
                      <a:prstGeom prst="rect">
                        <a:avLst/>
                      </a:prstGeom>
                    </p:spPr>
                  </p:pic>
                </p:oleObj>
              </mc:Fallback>
            </mc:AlternateContent>
          </a:graphicData>
        </a:graphic>
      </p:graphicFrame>
      <p:graphicFrame>
        <p:nvGraphicFramePr>
          <p:cNvPr id="8" name="对象 7">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2049" name="" r:id="rId3" imgW="914400" imgH="215900" progId="Equation.KSEE3">
                  <p:embed/>
                </p:oleObj>
              </mc:Choice>
              <mc:Fallback>
                <p:oleObj name="" r:id="rId3" imgW="914400" imgH="215900" progId="Equation.KSEE3">
                  <p:embed/>
                  <p:pic>
                    <p:nvPicPr>
                      <p:cNvPr id="0" name="图片 2048"/>
                      <p:cNvPicPr/>
                      <p:nvPr/>
                    </p:nvPicPr>
                    <p:blipFill>
                      <a:blip r:embed="rId4"/>
                      <a:stretch>
                        <a:fillRect/>
                      </a:stretch>
                    </p:blipFill>
                    <p:spPr>
                      <a:xfrm>
                        <a:off x="5638800" y="3321050"/>
                        <a:ext cx="914400" cy="215900"/>
                      </a:xfrm>
                      <a:prstGeom prst="rect">
                        <a:avLst/>
                      </a:prstGeom>
                    </p:spPr>
                  </p:pic>
                </p:oleObj>
              </mc:Fallback>
            </mc:AlternateContent>
          </a:graphicData>
        </a:graphic>
      </p:graphicFrame>
      <p:pic>
        <p:nvPicPr>
          <p:cNvPr id="9" name="图片 8"/>
          <p:cNvPicPr>
            <a:picLocks noChangeAspect="1"/>
          </p:cNvPicPr>
          <p:nvPr/>
        </p:nvPicPr>
        <p:blipFill>
          <a:blip r:embed="rId5"/>
          <a:stretch>
            <a:fillRect/>
          </a:stretch>
        </p:blipFill>
        <p:spPr>
          <a:xfrm>
            <a:off x="2477770" y="4029075"/>
            <a:ext cx="6353175" cy="593090"/>
          </a:xfrm>
          <a:prstGeom prst="rect">
            <a:avLst/>
          </a:prstGeom>
        </p:spPr>
      </p:pic>
      <p:pic>
        <p:nvPicPr>
          <p:cNvPr id="10" name="图片 9"/>
          <p:cNvPicPr>
            <a:picLocks noChangeAspect="1"/>
          </p:cNvPicPr>
          <p:nvPr/>
        </p:nvPicPr>
        <p:blipFill>
          <a:blip r:embed="rId6"/>
          <a:stretch>
            <a:fillRect/>
          </a:stretch>
        </p:blipFill>
        <p:spPr>
          <a:xfrm>
            <a:off x="5977890" y="1762125"/>
            <a:ext cx="1276350" cy="314325"/>
          </a:xfrm>
          <a:prstGeom prst="rect">
            <a:avLst/>
          </a:prstGeom>
        </p:spPr>
      </p:pic>
      <p:pic>
        <p:nvPicPr>
          <p:cNvPr id="12" name="图片 11"/>
          <p:cNvPicPr>
            <a:picLocks noChangeAspect="1"/>
          </p:cNvPicPr>
          <p:nvPr/>
        </p:nvPicPr>
        <p:blipFill>
          <a:blip r:embed="rId7"/>
          <a:stretch>
            <a:fillRect/>
          </a:stretch>
        </p:blipFill>
        <p:spPr>
          <a:xfrm>
            <a:off x="1630045" y="4469130"/>
            <a:ext cx="847725" cy="361950"/>
          </a:xfrm>
          <a:prstGeom prst="rect">
            <a:avLst/>
          </a:prstGeom>
        </p:spPr>
      </p:pic>
      <p:pic>
        <p:nvPicPr>
          <p:cNvPr id="3" name="图片 2"/>
          <p:cNvPicPr>
            <a:picLocks noChangeAspect="1"/>
          </p:cNvPicPr>
          <p:nvPr/>
        </p:nvPicPr>
        <p:blipFill>
          <a:blip r:embed="rId8"/>
          <a:stretch>
            <a:fillRect/>
          </a:stretch>
        </p:blipFill>
        <p:spPr>
          <a:xfrm>
            <a:off x="1939925" y="1466850"/>
            <a:ext cx="847725" cy="295275"/>
          </a:xfrm>
          <a:prstGeom prst="rect">
            <a:avLst/>
          </a:prstGeom>
        </p:spPr>
      </p:pic>
      <p:pic>
        <p:nvPicPr>
          <p:cNvPr id="11" name="图片 10"/>
          <p:cNvPicPr>
            <a:picLocks noChangeAspect="1"/>
          </p:cNvPicPr>
          <p:nvPr/>
        </p:nvPicPr>
        <p:blipFill>
          <a:blip r:embed="rId9"/>
          <a:stretch>
            <a:fillRect/>
          </a:stretch>
        </p:blipFill>
        <p:spPr>
          <a:xfrm>
            <a:off x="1946910" y="4740910"/>
            <a:ext cx="371475" cy="382270"/>
          </a:xfrm>
          <a:prstGeom prst="rect">
            <a:avLst/>
          </a:prstGeom>
        </p:spPr>
      </p:pic>
      <p:pic>
        <p:nvPicPr>
          <p:cNvPr id="13" name="图片 12"/>
          <p:cNvPicPr>
            <a:picLocks noChangeAspect="1"/>
          </p:cNvPicPr>
          <p:nvPr/>
        </p:nvPicPr>
        <p:blipFill>
          <a:blip r:embed="rId8"/>
          <a:stretch>
            <a:fillRect/>
          </a:stretch>
        </p:blipFill>
        <p:spPr>
          <a:xfrm>
            <a:off x="5250180" y="2604770"/>
            <a:ext cx="847725" cy="2952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a:xfrm>
            <a:off x="4812030" y="2341043"/>
            <a:ext cx="4535055" cy="656792"/>
          </a:xfrm>
        </p:spPr>
        <p:txBody>
          <a:bodyPr anchor="b">
            <a:normAutofit/>
          </a:bodyPr>
          <a:lstStyle/>
          <a:p>
            <a:r>
              <a:rPr lang="en-US" altLang="zh-CN" dirty="0">
                <a:sym typeface="+mn-ea"/>
              </a:rPr>
              <a:t>METHODOLOGIES</a:t>
            </a:r>
            <a:endParaRPr lang="en-US" altLang="zh-CN" b="0" dirty="0">
              <a:solidFill>
                <a:schemeClr val="tx2"/>
              </a:solidFill>
            </a:endParaRPr>
          </a:p>
        </p:txBody>
      </p:sp>
      <p:sp>
        <p:nvSpPr>
          <p:cNvPr id="17" name="文本框 16"/>
          <p:cNvSpPr txBox="1"/>
          <p:nvPr/>
        </p:nvSpPr>
        <p:spPr>
          <a:xfrm>
            <a:off x="3294136" y="2482121"/>
            <a:ext cx="958620" cy="1271872"/>
          </a:xfrm>
          <a:prstGeom prst="rect">
            <a:avLst/>
          </a:prstGeom>
          <a:noFill/>
        </p:spPr>
        <p:txBody>
          <a:bodyPr wrap="none" rtlCol="0">
            <a:prstTxWarp prst="textPlain">
              <a:avLst/>
            </a:prstTxWarp>
            <a:spAutoFit/>
          </a:bodyPr>
          <a:lstStyle/>
          <a:p>
            <a:r>
              <a:rPr lang="en-US" altLang="zh-CN" b="1" dirty="0">
                <a:solidFill>
                  <a:schemeClr val="tx2"/>
                </a:solidFill>
                <a:latin typeface="Impact" panose="020B0806030902050204" pitchFamily="34" charset="0"/>
                <a:ea typeface="微软雅黑" panose="020B0503020204020204" pitchFamily="34" charset="-122"/>
              </a:rPr>
              <a:t>03</a:t>
            </a:r>
            <a:endParaRPr lang="zh-CN" altLang="en-US" b="1" dirty="0">
              <a:solidFill>
                <a:schemeClr val="tx2"/>
              </a:solidFill>
              <a:latin typeface="Impact" panose="020B0806030902050204" pitchFamily="34" charset="0"/>
              <a:ea typeface="微软雅黑" panose="020B0503020204020204" pitchFamily="34" charset="-122"/>
            </a:endParaRPr>
          </a:p>
        </p:txBody>
      </p:sp>
      <p:cxnSp>
        <p:nvCxnSpPr>
          <p:cNvPr id="7" name="直接连接符 6"/>
          <p:cNvCxnSpPr/>
          <p:nvPr/>
        </p:nvCxnSpPr>
        <p:spPr>
          <a:xfrm>
            <a:off x="4655673" y="2543881"/>
            <a:ext cx="0" cy="1152144"/>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925" y="485140"/>
            <a:ext cx="10850880" cy="543560"/>
          </a:xfrm>
        </p:spPr>
        <p:txBody>
          <a:bodyPr/>
          <a:p>
            <a:r>
              <a:rPr lang="en-US" altLang="zh-CN"/>
              <a:t>Research based on engineer project</a:t>
            </a:r>
            <a:endParaRPr lang="en-US" altLang="zh-CN"/>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pic>
        <p:nvPicPr>
          <p:cNvPr id="18" name="图片 17" descr="博士生涯-蜂窝圆"/>
          <p:cNvPicPr>
            <a:picLocks noChangeAspect="1"/>
          </p:cNvPicPr>
          <p:nvPr/>
        </p:nvPicPr>
        <p:blipFill>
          <a:blip r:embed="rId1"/>
          <a:stretch>
            <a:fillRect/>
          </a:stretch>
        </p:blipFill>
        <p:spPr>
          <a:xfrm>
            <a:off x="308610" y="1135380"/>
            <a:ext cx="7061200" cy="5105400"/>
          </a:xfrm>
          <a:prstGeom prst="rect">
            <a:avLst/>
          </a:prstGeom>
        </p:spPr>
      </p:pic>
      <p:sp>
        <p:nvSpPr>
          <p:cNvPr id="6" name="文本框 5"/>
          <p:cNvSpPr txBox="1"/>
          <p:nvPr/>
        </p:nvSpPr>
        <p:spPr>
          <a:xfrm>
            <a:off x="8116570" y="1892935"/>
            <a:ext cx="2623820" cy="3107690"/>
          </a:xfrm>
          <a:prstGeom prst="rect">
            <a:avLst/>
          </a:prstGeom>
          <a:noFill/>
        </p:spPr>
        <p:txBody>
          <a:bodyPr wrap="square" rtlCol="0">
            <a:spAutoFit/>
          </a:bodyPr>
          <a:p>
            <a:r>
              <a:rPr lang="zh-CN" altLang="en-US" sz="1400"/>
              <a:t>论文分享</a:t>
            </a:r>
            <a:r>
              <a:rPr lang="en-US" altLang="zh-CN" sz="1400"/>
              <a:t>12</a:t>
            </a:r>
            <a:r>
              <a:rPr lang="zh-CN" altLang="en-US" sz="1400"/>
              <a:t>，其中，</a:t>
            </a:r>
            <a:endParaRPr lang="zh-CN" altLang="en-US" sz="1400"/>
          </a:p>
          <a:p>
            <a:r>
              <a:rPr lang="zh-CN" altLang="en-US" sz="1400"/>
              <a:t>边缘计算：</a:t>
            </a:r>
            <a:r>
              <a:rPr lang="en-US" altLang="zh-CN" sz="1400"/>
              <a:t>3</a:t>
            </a:r>
            <a:r>
              <a:rPr lang="zh-CN" altLang="en-US" sz="1400"/>
              <a:t>次</a:t>
            </a:r>
            <a:endParaRPr lang="zh-CN" altLang="en-US" sz="1400"/>
          </a:p>
          <a:p>
            <a:r>
              <a:rPr lang="zh-CN" altLang="en-US" sz="1400"/>
              <a:t>定位研究：</a:t>
            </a:r>
            <a:r>
              <a:rPr lang="en-US" altLang="zh-CN" sz="1400"/>
              <a:t>3</a:t>
            </a:r>
            <a:r>
              <a:rPr lang="zh-CN" altLang="en-US" sz="1400"/>
              <a:t>次</a:t>
            </a:r>
            <a:endParaRPr lang="zh-CN" altLang="en-US" sz="1400"/>
          </a:p>
          <a:p>
            <a:r>
              <a:rPr lang="zh-CN" altLang="en-US" sz="1400"/>
              <a:t>安全预测：</a:t>
            </a:r>
            <a:r>
              <a:rPr lang="en-US" altLang="zh-CN" sz="1400"/>
              <a:t>1</a:t>
            </a:r>
            <a:r>
              <a:rPr lang="zh-CN" altLang="en-US" sz="1400"/>
              <a:t>次</a:t>
            </a:r>
            <a:endParaRPr lang="zh-CN" altLang="en-US" sz="1400"/>
          </a:p>
          <a:p>
            <a:r>
              <a:rPr lang="zh-CN" altLang="en-US" sz="1400">
                <a:sym typeface="+mn-ea"/>
              </a:rPr>
              <a:t>传感网络：</a:t>
            </a:r>
            <a:r>
              <a:rPr lang="en-US" altLang="zh-CN" sz="1400">
                <a:sym typeface="+mn-ea"/>
              </a:rPr>
              <a:t>1</a:t>
            </a:r>
            <a:r>
              <a:rPr lang="zh-CN" altLang="en-US" sz="1400">
                <a:sym typeface="+mn-ea"/>
              </a:rPr>
              <a:t>次</a:t>
            </a:r>
            <a:endParaRPr lang="zh-CN" altLang="en-US" sz="1400"/>
          </a:p>
          <a:p>
            <a:endParaRPr lang="en-US" altLang="zh-CN" sz="1400"/>
          </a:p>
          <a:p>
            <a:r>
              <a:rPr lang="zh-CN" altLang="en-US" sz="1400"/>
              <a:t>工程项目相关论文</a:t>
            </a:r>
            <a:r>
              <a:rPr lang="en-US" altLang="zh-CN" sz="1400"/>
              <a:t>3</a:t>
            </a:r>
            <a:r>
              <a:rPr lang="zh-CN" altLang="en-US" sz="1400"/>
              <a:t>次，</a:t>
            </a:r>
            <a:endParaRPr lang="zh-CN" altLang="en-US" sz="1400"/>
          </a:p>
          <a:p>
            <a:r>
              <a:rPr lang="en-US" altLang="zh-CN" sz="1400"/>
              <a:t>HelloEdge, PowerBlade, LoadEstimation</a:t>
            </a:r>
            <a:endParaRPr lang="en-US" altLang="zh-CN" sz="1400"/>
          </a:p>
          <a:p>
            <a:endParaRPr lang="en-US" altLang="zh-CN" sz="1400"/>
          </a:p>
          <a:p>
            <a:r>
              <a:rPr lang="zh-CN" altLang="en-US" sz="1400"/>
              <a:t>加工论文</a:t>
            </a:r>
            <a:r>
              <a:rPr lang="en-US" altLang="zh-CN" sz="1400"/>
              <a:t>1</a:t>
            </a:r>
            <a:r>
              <a:rPr lang="zh-CN" altLang="en-US" sz="1400"/>
              <a:t>次，</a:t>
            </a:r>
            <a:endParaRPr lang="zh-CN" altLang="en-US" sz="1400"/>
          </a:p>
          <a:p>
            <a:r>
              <a:rPr lang="zh-CN" altLang="en-US" sz="1400"/>
              <a:t>定位研究：</a:t>
            </a:r>
            <a:r>
              <a:rPr lang="en-US" altLang="zh-CN" sz="1400"/>
              <a:t>DSLA</a:t>
            </a:r>
            <a:endParaRPr lang="en-US" altLang="zh-CN" sz="1400"/>
          </a:p>
          <a:p>
            <a:endParaRPr lang="en-US" altLang="zh-CN" sz="1400"/>
          </a:p>
          <a:p>
            <a:endParaRPr lang="en-US" altLang="zh-CN" sz="1400"/>
          </a:p>
        </p:txBody>
      </p:sp>
      <p:cxnSp>
        <p:nvCxnSpPr>
          <p:cNvPr id="5" name="直接箭头连接符 4"/>
          <p:cNvCxnSpPr/>
          <p:nvPr/>
        </p:nvCxnSpPr>
        <p:spPr>
          <a:xfrm>
            <a:off x="4904105" y="5000625"/>
            <a:ext cx="257810" cy="3003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7" name="图片 6" descr="445987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44820" y="3767455"/>
            <a:ext cx="276860" cy="276860"/>
          </a:xfrm>
          <a:prstGeom prst="rect">
            <a:avLst/>
          </a:prstGeom>
        </p:spPr>
      </p:pic>
      <p:pic>
        <p:nvPicPr>
          <p:cNvPr id="9" name="图片 8" descr="445987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99555" y="3405505"/>
            <a:ext cx="276860" cy="276860"/>
          </a:xfrm>
          <a:prstGeom prst="rect">
            <a:avLst/>
          </a:prstGeom>
        </p:spPr>
      </p:pic>
      <p:pic>
        <p:nvPicPr>
          <p:cNvPr id="10" name="图片 9" descr="445987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99555" y="5024120"/>
            <a:ext cx="276860" cy="276860"/>
          </a:xfrm>
          <a:prstGeom prst="rect">
            <a:avLst/>
          </a:prstGeom>
        </p:spPr>
      </p:pic>
      <p:pic>
        <p:nvPicPr>
          <p:cNvPr id="11" name="图片 10" descr="445987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23765" y="3128645"/>
            <a:ext cx="276860" cy="276860"/>
          </a:xfrm>
          <a:prstGeom prst="rect">
            <a:avLst/>
          </a:prstGeom>
        </p:spPr>
      </p:pic>
      <p:pic>
        <p:nvPicPr>
          <p:cNvPr id="12" name="图片 11" descr="445987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23560" y="2538095"/>
            <a:ext cx="276860" cy="276860"/>
          </a:xfrm>
          <a:prstGeom prst="rect">
            <a:avLst/>
          </a:prstGeom>
        </p:spPr>
      </p:pic>
      <p:pic>
        <p:nvPicPr>
          <p:cNvPr id="13" name="图片 12" descr="445987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44820" y="4723765"/>
            <a:ext cx="276860" cy="276860"/>
          </a:xfrm>
          <a:prstGeom prst="rect">
            <a:avLst/>
          </a:prstGeom>
        </p:spPr>
      </p:pic>
      <p:pic>
        <p:nvPicPr>
          <p:cNvPr id="14" name="图片 13" descr="4459873"/>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0165" y="4263390"/>
            <a:ext cx="276860" cy="276860"/>
          </a:xfrm>
          <a:prstGeom prst="rect">
            <a:avLst/>
          </a:prstGeom>
        </p:spPr>
      </p:pic>
      <p:pic>
        <p:nvPicPr>
          <p:cNvPr id="15" name="图片 14" descr="3504119"/>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52875" y="3926205"/>
            <a:ext cx="337185" cy="337185"/>
          </a:xfrm>
          <a:prstGeom prst="rect">
            <a:avLst/>
          </a:prstGeom>
        </p:spPr>
      </p:pic>
      <p:pic>
        <p:nvPicPr>
          <p:cNvPr id="16" name="图片 15" descr="3504119"/>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4335" y="5517515"/>
            <a:ext cx="417195" cy="417195"/>
          </a:xfrm>
          <a:prstGeom prst="rect">
            <a:avLst/>
          </a:prstGeom>
        </p:spPr>
      </p:pic>
      <p:pic>
        <p:nvPicPr>
          <p:cNvPr id="17" name="图片 16" descr="3504119"/>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63440" y="4663440"/>
            <a:ext cx="337185" cy="337185"/>
          </a:xfrm>
          <a:prstGeom prst="rect">
            <a:avLst/>
          </a:prstGeom>
        </p:spPr>
      </p:pic>
    </p:spTree>
  </p:cSld>
  <p:clrMapOvr>
    <a:masterClrMapping/>
  </p:clrMapOvr>
  <p:transition>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METHODOLOGIES</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副标题 4"/>
          <p:cNvSpPr>
            <a:spLocks noGrp="1"/>
          </p:cNvSpPr>
          <p:nvPr/>
        </p:nvSpPr>
        <p:spPr>
          <a:xfrm>
            <a:off x="2934335" y="1896745"/>
            <a:ext cx="5321935" cy="2124075"/>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en-US" altLang="zh-CN" sz="1600" dirty="0"/>
              <a:t>A. Proposed Framework</a:t>
            </a:r>
            <a:endParaRPr lang="en-US" altLang="zh-CN" sz="1600" dirty="0"/>
          </a:p>
          <a:p>
            <a:pPr algn="l">
              <a:buClrTx/>
              <a:buSzTx/>
            </a:pPr>
            <a:r>
              <a:rPr lang="en-US" altLang="zh-CN" sz="1600" dirty="0"/>
              <a:t>B. Load modelling and Sampling</a:t>
            </a:r>
            <a:endParaRPr lang="en-US" altLang="zh-CN" sz="1600" dirty="0"/>
          </a:p>
          <a:p>
            <a:pPr algn="l">
              <a:buClrTx/>
              <a:buSzTx/>
            </a:pPr>
            <a:r>
              <a:rPr lang="en-US" altLang="zh-CN" sz="1600" dirty="0"/>
              <a:t>C. Customer Grouping</a:t>
            </a:r>
            <a:endParaRPr lang="en-US" altLang="zh-CN" sz="1600" dirty="0"/>
          </a:p>
          <a:p>
            <a:pPr algn="l">
              <a:buClrTx/>
              <a:buSzTx/>
            </a:pPr>
            <a:r>
              <a:rPr lang="en-US" altLang="zh-CN" sz="1600" dirty="0"/>
              <a:t>D. Probabilistic NMDD Estimation</a:t>
            </a:r>
            <a:endParaRPr lang="en-US" altLang="zh-CN" sz="1600" dirty="0"/>
          </a:p>
          <a:p>
            <a:pPr algn="l">
              <a:buClrTx/>
              <a:buSzTx/>
            </a:pPr>
            <a:r>
              <a:rPr lang="en-US" altLang="zh-CN" sz="1600" dirty="0"/>
              <a:t>E. Probabilistic Peak Demand Estimation</a:t>
            </a:r>
            <a:endParaRPr lang="zh-CN" alt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en-US" altLang="zh-CN" dirty="0">
                <a:sym typeface="+mn-ea"/>
              </a:rPr>
              <a:t>METHODOLOGIES</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副标题 4"/>
          <p:cNvSpPr>
            <a:spLocks noGrp="1"/>
          </p:cNvSpPr>
          <p:nvPr/>
        </p:nvSpPr>
        <p:spPr>
          <a:xfrm>
            <a:off x="669925" y="1198880"/>
            <a:ext cx="7468870" cy="4655820"/>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en-US" altLang="zh-CN" sz="1600" dirty="0"/>
              <a:t>A.Proposed Framework</a:t>
            </a:r>
            <a:endParaRPr lang="en-US" altLang="zh-CN" sz="1600" dirty="0"/>
          </a:p>
          <a:p>
            <a:pPr algn="l">
              <a:buClrTx/>
              <a:buSzTx/>
            </a:pPr>
            <a:r>
              <a:rPr lang="en-US" altLang="zh-CN" sz="1600" dirty="0"/>
              <a:t>As illustrated in Section II, the challenges related to the coincident peak demand estimation are the unknown data of future customers and the influence of demand diversity among customer loads. </a:t>
            </a:r>
            <a:endParaRPr lang="en-US" altLang="zh-CN" sz="1600" dirty="0"/>
          </a:p>
          <a:p>
            <a:pPr algn="l">
              <a:buClrTx/>
              <a:buSzTx/>
            </a:pPr>
            <a:r>
              <a:rPr lang="en-US" altLang="zh-CN" sz="1600" dirty="0"/>
              <a:t>To address these challenges, a novel probabilistic peak demand estimation framework shown in Fig. 1 is introduced in this paper. This framework consists of four main stages.</a:t>
            </a:r>
            <a:endParaRPr lang="en-US" altLang="zh-CN" sz="1600" dirty="0"/>
          </a:p>
          <a:p>
            <a:pPr algn="l">
              <a:buClrTx/>
              <a:buSzTx/>
            </a:pPr>
            <a:r>
              <a:rPr lang="en-US" altLang="zh-CN" sz="1600" dirty="0"/>
              <a:t>Load modelling and sampling stage</a:t>
            </a:r>
            <a:endParaRPr lang="en-US" altLang="zh-CN" sz="1440" dirty="0"/>
          </a:p>
          <a:p>
            <a:pPr algn="l">
              <a:buClrTx/>
              <a:buSzTx/>
            </a:pPr>
            <a:r>
              <a:rPr lang="en-US" altLang="zh-CN" sz="1600" dirty="0"/>
              <a:t>Customer grouping stage</a:t>
            </a:r>
            <a:endParaRPr lang="en-US" altLang="zh-CN" sz="1600" dirty="0"/>
          </a:p>
          <a:p>
            <a:pPr algn="l">
              <a:buClrTx/>
              <a:buSzTx/>
            </a:pPr>
            <a:r>
              <a:rPr lang="en-US" altLang="zh-CN" sz="1600" dirty="0"/>
              <a:t>Probabilistic NMDD estimation stage</a:t>
            </a:r>
            <a:endParaRPr lang="en-US" altLang="zh-CN" sz="1600" dirty="0"/>
          </a:p>
          <a:p>
            <a:pPr algn="l">
              <a:buClrTx/>
              <a:buSzTx/>
            </a:pPr>
            <a:r>
              <a:rPr lang="en-US" altLang="zh-CN" sz="1600" dirty="0"/>
              <a:t>Probabilistic peak demand estimation stage for new customers</a:t>
            </a:r>
            <a:endParaRPr lang="en-US" altLang="zh-CN" sz="1600" dirty="0"/>
          </a:p>
          <a:p>
            <a:pPr algn="l">
              <a:buClrTx/>
              <a:buSzTx/>
            </a:pPr>
            <a:endParaRPr lang="zh-CN" altLang="en-US" sz="1600" dirty="0"/>
          </a:p>
        </p:txBody>
      </p:sp>
      <p:pic>
        <p:nvPicPr>
          <p:cNvPr id="5" name="图片 4"/>
          <p:cNvPicPr>
            <a:picLocks noChangeAspect="1"/>
          </p:cNvPicPr>
          <p:nvPr/>
        </p:nvPicPr>
        <p:blipFill>
          <a:blip r:embed="rId1"/>
          <a:stretch>
            <a:fillRect/>
          </a:stretch>
        </p:blipFill>
        <p:spPr>
          <a:xfrm>
            <a:off x="8138795" y="-16510"/>
            <a:ext cx="3996055" cy="68599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en-US" altLang="zh-CN" dirty="0">
                <a:sym typeface="+mn-ea"/>
              </a:rPr>
              <a:t>METHODOLOGIES</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副标题 4"/>
          <p:cNvSpPr>
            <a:spLocks noGrp="1"/>
          </p:cNvSpPr>
          <p:nvPr/>
        </p:nvSpPr>
        <p:spPr>
          <a:xfrm>
            <a:off x="670560" y="1198880"/>
            <a:ext cx="5915025" cy="4859655"/>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en-US" altLang="zh-CN" sz="1600" dirty="0"/>
              <a:t>B.Load modelling and sampling stage</a:t>
            </a:r>
            <a:endParaRPr lang="en-US" altLang="zh-CN" sz="1600" dirty="0"/>
          </a:p>
          <a:p>
            <a:pPr algn="l">
              <a:buClrTx/>
              <a:buSzTx/>
            </a:pPr>
            <a:r>
              <a:rPr lang="en-US" altLang="zh-CN" sz="1600" dirty="0"/>
              <a:t>understand current consumers' behavior</a:t>
            </a:r>
            <a:endParaRPr lang="en-US" altLang="zh-CN" sz="1600" dirty="0"/>
          </a:p>
          <a:p>
            <a:pPr algn="l">
              <a:buClrTx/>
              <a:buSzTx/>
            </a:pPr>
            <a:r>
              <a:rPr lang="en-US" altLang="zh-CN" sz="1600" dirty="0"/>
              <a:t>model dependence between behavior and meter </a:t>
            </a:r>
            <a:endParaRPr lang="en-US" altLang="zh-CN" sz="1600" dirty="0"/>
          </a:p>
          <a:p>
            <a:pPr algn="l">
              <a:buClrTx/>
              <a:buSzTx/>
            </a:pPr>
            <a:r>
              <a:rPr lang="en-US" altLang="zh-CN" sz="1600" dirty="0"/>
              <a:t>illustrate the challenges of modeling highdimensional smart meter data； </a:t>
            </a:r>
            <a:endParaRPr lang="en-US" altLang="zh-CN" sz="1600" dirty="0"/>
          </a:p>
          <a:p>
            <a:pPr algn="l">
              <a:buClrTx/>
              <a:buSzTx/>
            </a:pPr>
            <a:r>
              <a:rPr lang="en-US" altLang="zh-CN" sz="1600" dirty="0"/>
              <a:t>Proposed VTRC Modelling approach</a:t>
            </a:r>
            <a:endParaRPr lang="en-US" altLang="zh-CN" sz="1600" dirty="0"/>
          </a:p>
          <a:p>
            <a:pPr algn="l">
              <a:buClrTx/>
              <a:buSzTx/>
            </a:pPr>
            <a:endParaRPr lang="en-US" altLang="zh-CN" sz="1600" dirty="0"/>
          </a:p>
          <a:p>
            <a:pPr algn="l">
              <a:buClrTx/>
              <a:buSzTx/>
            </a:pPr>
            <a:endParaRPr lang="en-US" altLang="zh-CN" sz="1600" dirty="0"/>
          </a:p>
          <a:p>
            <a:pPr algn="l">
              <a:buClrTx/>
              <a:buSzTx/>
            </a:pPr>
            <a:endParaRPr lang="zh-CN" altLang="en-US" sz="1600" dirty="0"/>
          </a:p>
        </p:txBody>
      </p:sp>
      <p:pic>
        <p:nvPicPr>
          <p:cNvPr id="5" name="图片 4"/>
          <p:cNvPicPr>
            <a:picLocks noChangeAspect="1"/>
          </p:cNvPicPr>
          <p:nvPr/>
        </p:nvPicPr>
        <p:blipFill>
          <a:blip r:embed="rId1"/>
          <a:stretch>
            <a:fillRect/>
          </a:stretch>
        </p:blipFill>
        <p:spPr>
          <a:xfrm>
            <a:off x="6585585" y="305435"/>
            <a:ext cx="5296535" cy="5452745"/>
          </a:xfrm>
          <a:prstGeom prst="rect">
            <a:avLst/>
          </a:prstGeom>
        </p:spPr>
      </p:pic>
      <p:pic>
        <p:nvPicPr>
          <p:cNvPr id="6" name="图片 5"/>
          <p:cNvPicPr>
            <a:picLocks noChangeAspect="1"/>
          </p:cNvPicPr>
          <p:nvPr/>
        </p:nvPicPr>
        <p:blipFill>
          <a:blip r:embed="rId2"/>
          <a:stretch>
            <a:fillRect/>
          </a:stretch>
        </p:blipFill>
        <p:spPr>
          <a:xfrm>
            <a:off x="974725" y="3214370"/>
            <a:ext cx="4124325" cy="1009650"/>
          </a:xfrm>
          <a:prstGeom prst="rect">
            <a:avLst/>
          </a:prstGeom>
        </p:spPr>
      </p:pic>
      <p:pic>
        <p:nvPicPr>
          <p:cNvPr id="7" name="图片 6"/>
          <p:cNvPicPr>
            <a:picLocks noChangeAspect="1"/>
          </p:cNvPicPr>
          <p:nvPr/>
        </p:nvPicPr>
        <p:blipFill>
          <a:blip r:embed="rId3"/>
          <a:stretch>
            <a:fillRect/>
          </a:stretch>
        </p:blipFill>
        <p:spPr>
          <a:xfrm>
            <a:off x="1113790" y="4580890"/>
            <a:ext cx="4124325" cy="8286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en-US" altLang="zh-CN" dirty="0">
                <a:sym typeface="+mn-ea"/>
              </a:rPr>
              <a:t>METHODOLOGIES</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副标题 4"/>
          <p:cNvSpPr>
            <a:spLocks noGrp="1"/>
          </p:cNvSpPr>
          <p:nvPr/>
        </p:nvSpPr>
        <p:spPr>
          <a:xfrm>
            <a:off x="669925" y="1198880"/>
            <a:ext cx="5915025" cy="4859655"/>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endParaRPr lang="en-US" altLang="zh-CN" sz="1600" dirty="0"/>
          </a:p>
          <a:p>
            <a:pPr algn="l">
              <a:buClrTx/>
              <a:buSzTx/>
            </a:pPr>
            <a:r>
              <a:rPr lang="en-US" altLang="zh-CN" sz="1600" dirty="0"/>
              <a:t>To address the problem of high dimensionality, a variable truncated R-vine copula method is proposed in this work to make the R-vine modeling and sampling procedure executed in a lower dimensional space constructed with important features. </a:t>
            </a:r>
            <a:endParaRPr lang="en-US" altLang="zh-CN" sz="1600" dirty="0"/>
          </a:p>
          <a:p>
            <a:pPr algn="l">
              <a:buClrTx/>
              <a:buSzTx/>
            </a:pPr>
            <a:r>
              <a:rPr lang="en-US" altLang="zh-CN" sz="1600" dirty="0"/>
              <a:t>locality preserving projection(LPP) </a:t>
            </a:r>
            <a:endParaRPr lang="en-US" altLang="zh-CN" sz="1600" dirty="0"/>
          </a:p>
          <a:p>
            <a:pPr algn="l">
              <a:buClrTx/>
              <a:buSzTx/>
            </a:pPr>
            <a:r>
              <a:rPr lang="en-US" altLang="zh-CN" sz="1600" dirty="0"/>
              <a:t>To summarize, the proposed VTRC modelling and sampling algorithm is outlined in Algorithm 1.</a:t>
            </a:r>
            <a:endParaRPr lang="en-US" altLang="zh-CN" sz="1600" dirty="0"/>
          </a:p>
          <a:p>
            <a:pPr algn="l">
              <a:buClrTx/>
              <a:buSzTx/>
            </a:pPr>
            <a:endParaRPr lang="en-US" altLang="zh-CN" sz="1600" dirty="0"/>
          </a:p>
          <a:p>
            <a:pPr algn="l">
              <a:buClrTx/>
              <a:buSzTx/>
            </a:pPr>
            <a:endParaRPr lang="zh-CN" altLang="en-US" sz="1600" dirty="0"/>
          </a:p>
        </p:txBody>
      </p:sp>
      <p:pic>
        <p:nvPicPr>
          <p:cNvPr id="9" name="图片 8"/>
          <p:cNvPicPr>
            <a:picLocks noChangeAspect="1"/>
          </p:cNvPicPr>
          <p:nvPr/>
        </p:nvPicPr>
        <p:blipFill>
          <a:blip r:embed="rId1"/>
          <a:stretch>
            <a:fillRect/>
          </a:stretch>
        </p:blipFill>
        <p:spPr>
          <a:xfrm>
            <a:off x="8198485" y="83185"/>
            <a:ext cx="3390900" cy="66916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en-US" altLang="zh-CN" dirty="0">
                <a:sym typeface="+mn-ea"/>
              </a:rPr>
              <a:t>METHODOLOGIES</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副标题 4"/>
          <p:cNvSpPr>
            <a:spLocks noGrp="1"/>
          </p:cNvSpPr>
          <p:nvPr/>
        </p:nvSpPr>
        <p:spPr>
          <a:xfrm>
            <a:off x="669925" y="1198880"/>
            <a:ext cx="9006840" cy="4859655"/>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en-US" altLang="zh-CN" sz="1600" dirty="0"/>
              <a:t>C. Customer Grouping</a:t>
            </a:r>
            <a:endParaRPr lang="en-US" altLang="zh-CN" sz="1600" dirty="0"/>
          </a:p>
          <a:p>
            <a:pPr algn="l">
              <a:buClrTx/>
              <a:buSzTx/>
            </a:pPr>
            <a:r>
              <a:rPr lang="en-US" altLang="zh-CN" sz="1600" dirty="0"/>
              <a:t>When calculating the ADMDn for n customers at the next stage, the existence of demand diversity necessitates selecting a large amount of replicates that consist of different combinations of n customers.</a:t>
            </a:r>
            <a:endParaRPr lang="en-US" altLang="zh-CN" sz="1600" dirty="0"/>
          </a:p>
          <a:p>
            <a:pPr algn="l">
              <a:buClrTx/>
              <a:buSzTx/>
            </a:pPr>
            <a:r>
              <a:rPr lang="en-US" altLang="zh-CN" sz="1600" dirty="0"/>
              <a:t>correlation-based clustering not distance-based clustering </a:t>
            </a:r>
            <a:endParaRPr lang="en-US" altLang="zh-CN" sz="1600" dirty="0"/>
          </a:p>
          <a:p>
            <a:pPr lvl="1" algn="l">
              <a:buClrTx/>
              <a:buSzTx/>
            </a:pPr>
            <a:r>
              <a:rPr lang="en-US" altLang="zh-CN" sz="1440" dirty="0"/>
              <a:t>because the occurence of the coincident peak demand is highly related to the correlations of their electricity consumption behaviors.</a:t>
            </a:r>
            <a:endParaRPr lang="en-US" altLang="zh-CN" sz="1440" dirty="0"/>
          </a:p>
          <a:p>
            <a:pPr lvl="0" algn="l">
              <a:buClrTx/>
              <a:buSzTx/>
            </a:pPr>
            <a:r>
              <a:rPr lang="en-US" altLang="zh-CN" sz="1600" dirty="0"/>
              <a:t>calculate the correlation matrix R=(ri,j)i,j=1,...,mg.</a:t>
            </a:r>
            <a:endParaRPr lang="en-US" altLang="zh-CN" sz="1600" dirty="0"/>
          </a:p>
          <a:p>
            <a:pPr algn="l">
              <a:buClrTx/>
              <a:buSzTx/>
            </a:pPr>
            <a:endParaRPr lang="zh-CN" altLang="en-US" sz="1600" dirty="0"/>
          </a:p>
        </p:txBody>
      </p:sp>
      <p:pic>
        <p:nvPicPr>
          <p:cNvPr id="6" name="图片 5"/>
          <p:cNvPicPr>
            <a:picLocks noChangeAspect="1"/>
          </p:cNvPicPr>
          <p:nvPr/>
        </p:nvPicPr>
        <p:blipFill>
          <a:blip r:embed="rId1"/>
          <a:stretch>
            <a:fillRect/>
          </a:stretch>
        </p:blipFill>
        <p:spPr>
          <a:xfrm>
            <a:off x="2054225" y="3651885"/>
            <a:ext cx="5695950" cy="514350"/>
          </a:xfrm>
          <a:prstGeom prst="rect">
            <a:avLst/>
          </a:prstGeom>
        </p:spPr>
      </p:pic>
      <p:pic>
        <p:nvPicPr>
          <p:cNvPr id="7" name="图片 6"/>
          <p:cNvPicPr>
            <a:picLocks noChangeAspect="1"/>
          </p:cNvPicPr>
          <p:nvPr/>
        </p:nvPicPr>
        <p:blipFill>
          <a:blip r:embed="rId2"/>
          <a:stretch>
            <a:fillRect/>
          </a:stretch>
        </p:blipFill>
        <p:spPr>
          <a:xfrm>
            <a:off x="2214245" y="4350385"/>
            <a:ext cx="1619250" cy="3619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en-US" altLang="zh-CN" dirty="0">
                <a:sym typeface="+mn-ea"/>
              </a:rPr>
              <a:t>METHODOLOGIES</a:t>
            </a:r>
            <a:endParaRPr lang="en-US" altLang="zh-CN"/>
          </a:p>
        </p:txBody>
      </p:sp>
      <p:sp>
        <p:nvSpPr>
          <p:cNvPr id="3" name="页脚占位符 2"/>
          <p:cNvSpPr>
            <a:spLocks noGrp="1"/>
          </p:cNvSpPr>
          <p:nvPr>
            <p:ph type="ftr" sz="quarter" idx="11"/>
          </p:nvPr>
        </p:nvSpPr>
        <p:spPr/>
        <p:txBody>
          <a:bodyPr/>
          <a:lstStyle/>
          <a:p>
            <a:r>
              <a:rPr lang="en-US" altLang="zh-CN" smtClean="0"/>
              <a:t>www.islide.cc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副标题 4"/>
          <p:cNvSpPr>
            <a:spLocks noGrp="1"/>
          </p:cNvSpPr>
          <p:nvPr/>
        </p:nvSpPr>
        <p:spPr>
          <a:xfrm>
            <a:off x="669925" y="1198880"/>
            <a:ext cx="5305425" cy="4859655"/>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en-US" altLang="zh-CN" sz="1600" dirty="0"/>
              <a:t>D. Probabilistic NMDD estimation</a:t>
            </a:r>
            <a:endParaRPr lang="en-US" altLang="zh-CN" sz="1600" dirty="0"/>
          </a:p>
          <a:p>
            <a:pPr algn="l">
              <a:buClrTx/>
              <a:buSzTx/>
            </a:pPr>
            <a:r>
              <a:rPr lang="en-US" altLang="zh-CN" sz="1600" dirty="0"/>
              <a:t>Using (2), the distribution of ADMDn for each n ∈{1, .., mg } can be calculated based on the constructed groups, thus obtaining the probabilistic ADMDn curve. Then, the probabilistic NMDDn curve is obtained by normalizing the ADMDn curve. The calculation procedure is outlined in Algorithm 2.</a:t>
            </a:r>
            <a:endParaRPr lang="en-US" altLang="zh-CN" sz="1600" dirty="0"/>
          </a:p>
          <a:p>
            <a:pPr algn="l">
              <a:buClrTx/>
              <a:buSzTx/>
            </a:pPr>
            <a:endParaRPr lang="en-US" altLang="zh-CN" sz="1600" dirty="0"/>
          </a:p>
          <a:p>
            <a:pPr algn="l">
              <a:buClrTx/>
              <a:buSzTx/>
            </a:pPr>
            <a:r>
              <a:rPr lang="en-US" altLang="zh-CN" sz="1600" dirty="0"/>
              <a:t>E. Probabilistic Peak Demand Estimation</a:t>
            </a:r>
            <a:endParaRPr lang="en-US" altLang="zh-CN" sz="1600" dirty="0"/>
          </a:p>
          <a:p>
            <a:pPr algn="l">
              <a:buClrTx/>
              <a:buSzTx/>
            </a:pPr>
            <a:r>
              <a:rPr lang="en-US" altLang="zh-CN" sz="1600" dirty="0"/>
              <a:t>Given ng new customers from category g, the distribution of the coincident peak demand Cˆng ∈ RNr ×ng can be estimated using (3) based on the obtained probabilistic NMDD curve. Compared with the actual coincident peak demand Cng , the performance of the proposed framework can be assessed via the evaluation metrics, introduced in the next section.</a:t>
            </a:r>
            <a:endParaRPr lang="en-US" altLang="zh-CN" sz="1600" dirty="0"/>
          </a:p>
          <a:p>
            <a:pPr algn="l">
              <a:buClrTx/>
              <a:buSzTx/>
            </a:pPr>
            <a:endParaRPr lang="zh-CN" altLang="en-US" sz="1600" dirty="0"/>
          </a:p>
        </p:txBody>
      </p:sp>
      <p:pic>
        <p:nvPicPr>
          <p:cNvPr id="5" name="图片 4"/>
          <p:cNvPicPr>
            <a:picLocks noChangeAspect="1"/>
          </p:cNvPicPr>
          <p:nvPr/>
        </p:nvPicPr>
        <p:blipFill>
          <a:blip r:embed="rId1"/>
          <a:stretch>
            <a:fillRect/>
          </a:stretch>
        </p:blipFill>
        <p:spPr>
          <a:xfrm>
            <a:off x="7591425" y="1198880"/>
            <a:ext cx="3448050" cy="44672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a:xfrm>
            <a:off x="4812030" y="2341043"/>
            <a:ext cx="4535055" cy="656792"/>
          </a:xfrm>
        </p:spPr>
        <p:txBody>
          <a:bodyPr anchor="b">
            <a:normAutofit/>
          </a:bodyPr>
          <a:lstStyle/>
          <a:p>
            <a:r>
              <a:rPr lang="en-US" altLang="zh-CN" dirty="0">
                <a:sym typeface="+mn-ea"/>
              </a:rPr>
              <a:t>EVALUATION METRICS</a:t>
            </a:r>
            <a:endParaRPr lang="en-US" altLang="zh-CN" b="0" dirty="0">
              <a:solidFill>
                <a:schemeClr val="tx2"/>
              </a:solidFill>
            </a:endParaRPr>
          </a:p>
        </p:txBody>
      </p:sp>
      <p:sp>
        <p:nvSpPr>
          <p:cNvPr id="17" name="文本框 16"/>
          <p:cNvSpPr txBox="1"/>
          <p:nvPr/>
        </p:nvSpPr>
        <p:spPr>
          <a:xfrm>
            <a:off x="3294136" y="2482121"/>
            <a:ext cx="958620" cy="1271872"/>
          </a:xfrm>
          <a:prstGeom prst="rect">
            <a:avLst/>
          </a:prstGeom>
          <a:noFill/>
        </p:spPr>
        <p:txBody>
          <a:bodyPr wrap="none" rtlCol="0">
            <a:prstTxWarp prst="textPlain">
              <a:avLst/>
            </a:prstTxWarp>
            <a:spAutoFit/>
          </a:bodyPr>
          <a:lstStyle/>
          <a:p>
            <a:r>
              <a:rPr lang="en-US" altLang="zh-CN" b="1" dirty="0">
                <a:solidFill>
                  <a:schemeClr val="tx2"/>
                </a:solidFill>
                <a:latin typeface="Impact" panose="020B0806030902050204" pitchFamily="34" charset="0"/>
                <a:ea typeface="微软雅黑" panose="020B0503020204020204" pitchFamily="34" charset="-122"/>
              </a:rPr>
              <a:t>04</a:t>
            </a:r>
            <a:endParaRPr lang="zh-CN" altLang="en-US" b="1" dirty="0">
              <a:solidFill>
                <a:schemeClr val="tx2"/>
              </a:solidFill>
              <a:latin typeface="Impact" panose="020B0806030902050204" pitchFamily="34" charset="0"/>
              <a:ea typeface="微软雅黑" panose="020B0503020204020204" pitchFamily="34" charset="-122"/>
            </a:endParaRPr>
          </a:p>
        </p:txBody>
      </p:sp>
      <p:cxnSp>
        <p:nvCxnSpPr>
          <p:cNvPr id="7" name="直接连接符 6"/>
          <p:cNvCxnSpPr/>
          <p:nvPr/>
        </p:nvCxnSpPr>
        <p:spPr>
          <a:xfrm>
            <a:off x="4655673" y="2543881"/>
            <a:ext cx="0" cy="1152144"/>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en-US" altLang="zh-CN" dirty="0">
                <a:sym typeface="+mn-ea"/>
              </a:rPr>
              <a:t>EVALUATION METRICS</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副标题 4"/>
          <p:cNvSpPr>
            <a:spLocks noGrp="1"/>
          </p:cNvSpPr>
          <p:nvPr/>
        </p:nvSpPr>
        <p:spPr>
          <a:xfrm>
            <a:off x="669925" y="1198880"/>
            <a:ext cx="9918065" cy="4859655"/>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en-US" altLang="zh-CN" sz="1600" dirty="0"/>
              <a:t>A. Evaluation Metrics</a:t>
            </a:r>
            <a:endParaRPr lang="en-US" altLang="zh-CN" sz="1600" dirty="0"/>
          </a:p>
          <a:p>
            <a:pPr algn="l">
              <a:buClrTx/>
              <a:buSzTx/>
            </a:pPr>
            <a:r>
              <a:rPr lang="en-US" altLang="zh-CN" sz="1600" dirty="0"/>
              <a:t>1) Mean Absolute Percentage Error</a:t>
            </a:r>
            <a:r>
              <a:rPr lang="zh-CN" altLang="en-US" sz="1600" dirty="0"/>
              <a:t>：</a:t>
            </a:r>
            <a:endParaRPr lang="zh-CN" altLang="en-US" sz="1600" dirty="0"/>
          </a:p>
          <a:p>
            <a:pPr algn="l">
              <a:buClrTx/>
              <a:buSzTx/>
            </a:pPr>
            <a:r>
              <a:rPr lang="en-US" altLang="zh-CN" sz="1600" dirty="0"/>
              <a:t>2) Pinball Loss Function:</a:t>
            </a:r>
            <a:endParaRPr lang="en-US" altLang="zh-CN" sz="1600" dirty="0"/>
          </a:p>
          <a:p>
            <a:pPr algn="l">
              <a:buClrTx/>
              <a:buSzTx/>
            </a:pPr>
            <a:endParaRPr lang="en-US" altLang="zh-CN" sz="1600" dirty="0"/>
          </a:p>
          <a:p>
            <a:pPr algn="l">
              <a:buClrTx/>
              <a:buSzTx/>
            </a:pPr>
            <a:r>
              <a:rPr lang="en-US" altLang="zh-CN" sz="1600" dirty="0"/>
              <a:t>B. Comparisons</a:t>
            </a:r>
            <a:endParaRPr lang="en-US" altLang="zh-CN" sz="1600" dirty="0"/>
          </a:p>
          <a:p>
            <a:pPr algn="l">
              <a:buClrTx/>
              <a:buSzTx/>
            </a:pPr>
            <a:r>
              <a:rPr lang="en-US" altLang="zh-CN" sz="1600" dirty="0"/>
              <a:t>To illustrate the benefits of each stage of the proposed frame work, a series of tested methods are compared in this paper. Note that M0 is a point estimation method, whereas M1, M2, M3, and M4 are all probabilistic methods.</a:t>
            </a:r>
            <a:endParaRPr lang="en-US" altLang="zh-CN" sz="1600" dirty="0"/>
          </a:p>
          <a:p>
            <a:pPr algn="l">
              <a:buClrTx/>
              <a:buSzTx/>
            </a:pPr>
            <a:r>
              <a:rPr lang="en-US" altLang="zh-CN" sz="1600" dirty="0"/>
              <a:t>1) M0: Empirical ADMD:</a:t>
            </a:r>
            <a:endParaRPr lang="en-US" altLang="zh-CN" sz="1600" dirty="0"/>
          </a:p>
          <a:p>
            <a:pPr algn="l">
              <a:buClrTx/>
              <a:buSzTx/>
            </a:pPr>
            <a:r>
              <a:rPr lang="en-US" altLang="zh-CN" sz="1600" dirty="0"/>
              <a:t>2) M1: Historical NMDDn:</a:t>
            </a:r>
            <a:endParaRPr lang="en-US" altLang="zh-CN" sz="1600" dirty="0"/>
          </a:p>
          <a:p>
            <a:pPr algn="l">
              <a:buClrTx/>
              <a:buSzTx/>
            </a:pPr>
            <a:r>
              <a:rPr lang="en-US" altLang="zh-CN" sz="1600" dirty="0"/>
              <a:t>3) M2: Historical NMDDn and Customer Grouping:</a:t>
            </a:r>
            <a:endParaRPr lang="en-US" altLang="zh-CN" sz="1600" dirty="0"/>
          </a:p>
          <a:p>
            <a:pPr algn="l">
              <a:buClrTx/>
              <a:buSzTx/>
            </a:pPr>
            <a:r>
              <a:rPr lang="en-US" altLang="zh-CN" sz="1600" dirty="0"/>
              <a:t>4) M3: VTRC NMDDn:</a:t>
            </a:r>
            <a:endParaRPr lang="en-US" altLang="zh-CN" sz="1600" dirty="0"/>
          </a:p>
          <a:p>
            <a:pPr algn="l">
              <a:buClrTx/>
              <a:buSzTx/>
            </a:pPr>
            <a:r>
              <a:rPr lang="en-US" altLang="zh-CN" sz="1600" dirty="0"/>
              <a:t>5) M4: VTRC NMDDn and Customer Grouping:</a:t>
            </a:r>
            <a:endParaRPr lang="en-US" altLang="zh-CN" sz="1600" dirty="0"/>
          </a:p>
          <a:p>
            <a:pPr algn="l">
              <a:buClrTx/>
              <a:buSzTx/>
            </a:pPr>
            <a:endParaRPr lang="zh-CN" altLang="en-US" sz="1600" dirty="0"/>
          </a:p>
        </p:txBody>
      </p:sp>
      <p:pic>
        <p:nvPicPr>
          <p:cNvPr id="5" name="图片 4"/>
          <p:cNvPicPr>
            <a:picLocks noChangeAspect="1"/>
          </p:cNvPicPr>
          <p:nvPr/>
        </p:nvPicPr>
        <p:blipFill>
          <a:blip r:embed="rId1"/>
          <a:stretch>
            <a:fillRect/>
          </a:stretch>
        </p:blipFill>
        <p:spPr>
          <a:xfrm>
            <a:off x="4563745" y="1103630"/>
            <a:ext cx="5019675" cy="552450"/>
          </a:xfrm>
          <a:prstGeom prst="rect">
            <a:avLst/>
          </a:prstGeom>
        </p:spPr>
      </p:pic>
      <p:pic>
        <p:nvPicPr>
          <p:cNvPr id="6" name="图片 5"/>
          <p:cNvPicPr>
            <a:picLocks noChangeAspect="1"/>
          </p:cNvPicPr>
          <p:nvPr/>
        </p:nvPicPr>
        <p:blipFill>
          <a:blip r:embed="rId2"/>
          <a:stretch>
            <a:fillRect/>
          </a:stretch>
        </p:blipFill>
        <p:spPr>
          <a:xfrm>
            <a:off x="4563745" y="1656080"/>
            <a:ext cx="5151120" cy="745490"/>
          </a:xfrm>
          <a:prstGeom prst="rect">
            <a:avLst/>
          </a:prstGeom>
        </p:spPr>
      </p:pic>
      <p:pic>
        <p:nvPicPr>
          <p:cNvPr id="7" name="图片 6"/>
          <p:cNvPicPr>
            <a:picLocks noChangeAspect="1"/>
          </p:cNvPicPr>
          <p:nvPr/>
        </p:nvPicPr>
        <p:blipFill>
          <a:blip r:embed="rId3"/>
          <a:stretch>
            <a:fillRect/>
          </a:stretch>
        </p:blipFill>
        <p:spPr>
          <a:xfrm>
            <a:off x="6266180" y="3444875"/>
            <a:ext cx="4900930" cy="2519680"/>
          </a:xfrm>
          <a:prstGeom prst="rect">
            <a:avLst/>
          </a:prstGeom>
        </p:spPr>
      </p:pic>
      <p:sp>
        <p:nvSpPr>
          <p:cNvPr id="3" name="文本框 2">
            <a:hlinkClick r:id="rId4" action="ppaction://hlinksldjump"/>
          </p:cNvPr>
          <p:cNvSpPr txBox="1"/>
          <p:nvPr/>
        </p:nvSpPr>
        <p:spPr>
          <a:xfrm>
            <a:off x="10508615" y="1656080"/>
            <a:ext cx="1429385" cy="306705"/>
          </a:xfrm>
          <a:prstGeom prst="rect">
            <a:avLst/>
          </a:prstGeom>
          <a:noFill/>
        </p:spPr>
        <p:txBody>
          <a:bodyPr wrap="square" rtlCol="0">
            <a:spAutoFit/>
          </a:bodyPr>
          <a:p>
            <a:r>
              <a:rPr lang="zh-CN" altLang="en-US" sz="1400"/>
              <a:t>弹球函数解释</a:t>
            </a:r>
            <a:endParaRPr lang="en-US" altLang="zh-CN"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a:xfrm>
            <a:off x="4812030" y="2341043"/>
            <a:ext cx="4535055" cy="656792"/>
          </a:xfrm>
        </p:spPr>
        <p:txBody>
          <a:bodyPr anchor="b">
            <a:normAutofit/>
          </a:bodyPr>
          <a:lstStyle/>
          <a:p>
            <a:r>
              <a:rPr lang="en-US" altLang="zh-CN" dirty="0">
                <a:sym typeface="+mn-ea"/>
              </a:rPr>
              <a:t>CASE STUDY</a:t>
            </a:r>
            <a:endParaRPr lang="en-US" altLang="zh-CN" b="0" dirty="0">
              <a:solidFill>
                <a:schemeClr val="tx2"/>
              </a:solidFill>
            </a:endParaRPr>
          </a:p>
        </p:txBody>
      </p:sp>
      <p:sp>
        <p:nvSpPr>
          <p:cNvPr id="17" name="文本框 16"/>
          <p:cNvSpPr txBox="1"/>
          <p:nvPr/>
        </p:nvSpPr>
        <p:spPr>
          <a:xfrm>
            <a:off x="3294136" y="2482121"/>
            <a:ext cx="958620" cy="1271872"/>
          </a:xfrm>
          <a:prstGeom prst="rect">
            <a:avLst/>
          </a:prstGeom>
          <a:noFill/>
        </p:spPr>
        <p:txBody>
          <a:bodyPr wrap="none" rtlCol="0">
            <a:prstTxWarp prst="textPlain">
              <a:avLst/>
            </a:prstTxWarp>
            <a:spAutoFit/>
          </a:bodyPr>
          <a:lstStyle/>
          <a:p>
            <a:r>
              <a:rPr lang="en-US" altLang="zh-CN" b="1" dirty="0">
                <a:solidFill>
                  <a:schemeClr val="tx2"/>
                </a:solidFill>
                <a:latin typeface="Impact" panose="020B0806030902050204" pitchFamily="34" charset="0"/>
                <a:ea typeface="微软雅黑" panose="020B0503020204020204" pitchFamily="34" charset="-122"/>
              </a:rPr>
              <a:t>05</a:t>
            </a:r>
            <a:endParaRPr lang="zh-CN" altLang="en-US" b="1" dirty="0">
              <a:solidFill>
                <a:schemeClr val="tx2"/>
              </a:solidFill>
              <a:latin typeface="Impact" panose="020B0806030902050204" pitchFamily="34" charset="0"/>
              <a:ea typeface="微软雅黑" panose="020B0503020204020204" pitchFamily="34" charset="-122"/>
            </a:endParaRPr>
          </a:p>
        </p:txBody>
      </p:sp>
      <p:cxnSp>
        <p:nvCxnSpPr>
          <p:cNvPr id="7" name="直接连接符 6"/>
          <p:cNvCxnSpPr/>
          <p:nvPr/>
        </p:nvCxnSpPr>
        <p:spPr>
          <a:xfrm>
            <a:off x="4655673" y="2543881"/>
            <a:ext cx="0" cy="1152144"/>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en-US" altLang="zh-CN" dirty="0">
                <a:sym typeface="+mn-ea"/>
              </a:rPr>
              <a:t>CASE STUDY</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副标题 4"/>
          <p:cNvSpPr>
            <a:spLocks noGrp="1"/>
          </p:cNvSpPr>
          <p:nvPr/>
        </p:nvSpPr>
        <p:spPr>
          <a:xfrm>
            <a:off x="669925" y="1198880"/>
            <a:ext cx="9918065" cy="4859655"/>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en-US" altLang="zh-CN" sz="1600" dirty="0"/>
              <a:t>A. </a:t>
            </a:r>
            <a:r>
              <a:rPr lang="en-US" sz="1600" dirty="0"/>
              <a:t>Data Description</a:t>
            </a:r>
            <a:endParaRPr lang="en-US" sz="1600" dirty="0"/>
          </a:p>
          <a:p>
            <a:pPr algn="l">
              <a:buClrTx/>
              <a:buSzTx/>
            </a:pPr>
            <a:r>
              <a:rPr lang="en-US" sz="1600" dirty="0"/>
              <a:t>The LCL smart meter trials provide a valuable opportunity to understand residential electricity consumption behaviors and to assess the benefits from exploiting smart metering for distribution network design. </a:t>
            </a:r>
            <a:endParaRPr lang="en-US" sz="1600" dirty="0"/>
          </a:p>
          <a:p>
            <a:pPr algn="l">
              <a:buClrTx/>
              <a:buSzTx/>
            </a:pPr>
            <a:r>
              <a:rPr lang="en-US" sz="1600" dirty="0"/>
              <a:t>In the LCL project, Landis and Gyr(L+G) E470 electricity meters were installed in 2639 residential households across the Mayor of London’s Low Carbon Zones and the London Power Networks distribution network license area operated by U.K. Power Networks [5]. Specifically, the Engineering Instrumentation Zones of the LCL trial include the areas of Brixton, Merton, and Queen’s Park. Regarding the collected data, the LCL demand dataset consists of 17 520 half-hourly measurements of demand across 2639 customers in kW for a full calendar year from January 1, 2013, to December 31,2013. </a:t>
            </a:r>
            <a:endParaRPr lang="en-US" sz="1600" dirty="0"/>
          </a:p>
          <a:p>
            <a:pPr algn="l">
              <a:buClrTx/>
              <a:buSzTx/>
            </a:pPr>
            <a:endParaRPr lang="en-US" sz="1600" dirty="0"/>
          </a:p>
          <a:p>
            <a:pPr algn="l">
              <a:buClrTx/>
              <a:buSzTx/>
            </a:pPr>
            <a:endParaRPr lang="en-US" altLang="zh-CN" sz="1600" dirty="0"/>
          </a:p>
          <a:p>
            <a:pPr algn="l">
              <a:buClrTx/>
              <a:buSzTx/>
            </a:pPr>
            <a:endParaRPr lang="zh-CN" alt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9925" y="485140"/>
            <a:ext cx="10850880" cy="543560"/>
          </a:xfrm>
        </p:spPr>
        <p:txBody>
          <a:bodyPr/>
          <a:p>
            <a:r>
              <a:rPr lang="en-US" altLang="zh-CN"/>
              <a:t>Research based on engineer project</a:t>
            </a:r>
            <a:endParaRPr lang="en-US" altLang="zh-CN"/>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pic>
        <p:nvPicPr>
          <p:cNvPr id="8" name="图片 7"/>
          <p:cNvPicPr>
            <a:picLocks noChangeAspect="1"/>
          </p:cNvPicPr>
          <p:nvPr/>
        </p:nvPicPr>
        <p:blipFill>
          <a:blip r:embed="rId1"/>
          <a:srcRect r="1013"/>
          <a:stretch>
            <a:fillRect/>
          </a:stretch>
        </p:blipFill>
        <p:spPr>
          <a:xfrm>
            <a:off x="840105" y="1795145"/>
            <a:ext cx="7244080" cy="1953260"/>
          </a:xfrm>
          <a:prstGeom prst="rect">
            <a:avLst/>
          </a:prstGeom>
        </p:spPr>
      </p:pic>
      <p:sp>
        <p:nvSpPr>
          <p:cNvPr id="3" name="文本框 2"/>
          <p:cNvSpPr txBox="1"/>
          <p:nvPr/>
        </p:nvSpPr>
        <p:spPr>
          <a:xfrm>
            <a:off x="840105" y="5872480"/>
            <a:ext cx="5926455" cy="368300"/>
          </a:xfrm>
          <a:prstGeom prst="rect">
            <a:avLst/>
          </a:prstGeom>
          <a:noFill/>
        </p:spPr>
        <p:txBody>
          <a:bodyPr wrap="square" rtlCol="0">
            <a:spAutoFit/>
          </a:bodyPr>
          <a:p>
            <a:r>
              <a:rPr lang="en-US" altLang="zh-CN"/>
              <a:t>SenSys19'  General chairs: xiaofan.jiang  </a:t>
            </a:r>
            <a:endParaRPr lang="en-US" altLang="zh-CN"/>
          </a:p>
        </p:txBody>
      </p:sp>
      <p:pic>
        <p:nvPicPr>
          <p:cNvPr id="5" name="图片 4"/>
          <p:cNvPicPr>
            <a:picLocks noChangeAspect="1"/>
          </p:cNvPicPr>
          <p:nvPr/>
        </p:nvPicPr>
        <p:blipFill>
          <a:blip r:embed="rId2"/>
          <a:srcRect r="588"/>
          <a:stretch>
            <a:fillRect/>
          </a:stretch>
        </p:blipFill>
        <p:spPr>
          <a:xfrm>
            <a:off x="8527415" y="1757680"/>
            <a:ext cx="3435350" cy="1990725"/>
          </a:xfrm>
          <a:prstGeom prst="rect">
            <a:avLst/>
          </a:prstGeom>
        </p:spPr>
      </p:pic>
      <p:pic>
        <p:nvPicPr>
          <p:cNvPr id="6" name="图片 5"/>
          <p:cNvPicPr>
            <a:picLocks noChangeAspect="1"/>
          </p:cNvPicPr>
          <p:nvPr/>
        </p:nvPicPr>
        <p:blipFill>
          <a:blip r:embed="rId3"/>
          <a:srcRect l="-477"/>
          <a:stretch>
            <a:fillRect/>
          </a:stretch>
        </p:blipFill>
        <p:spPr>
          <a:xfrm>
            <a:off x="840105" y="4196080"/>
            <a:ext cx="6286500" cy="1333500"/>
          </a:xfrm>
          <a:prstGeom prst="rect">
            <a:avLst/>
          </a:prstGeom>
        </p:spPr>
      </p:pic>
    </p:spTree>
  </p:cSld>
  <p:clrMapOvr>
    <a:masterClrMapping/>
  </p:clrMapOvr>
  <p:transition>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en-US" altLang="zh-CN" dirty="0">
                <a:sym typeface="+mn-ea"/>
              </a:rPr>
              <a:t>CASE STUDY</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副标题 4"/>
          <p:cNvSpPr>
            <a:spLocks noGrp="1"/>
          </p:cNvSpPr>
          <p:nvPr/>
        </p:nvSpPr>
        <p:spPr>
          <a:xfrm>
            <a:off x="669925" y="1198880"/>
            <a:ext cx="5110480" cy="4713605"/>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endParaRPr lang="en-US" sz="1600" dirty="0"/>
          </a:p>
          <a:p>
            <a:pPr algn="l">
              <a:buClrTx/>
              <a:buSzTx/>
            </a:pPr>
            <a:r>
              <a:rPr lang="en-US" altLang="zh-CN" sz="1600" dirty="0">
                <a:sym typeface="+mn-ea"/>
              </a:rPr>
              <a:t>A. </a:t>
            </a:r>
            <a:r>
              <a:rPr lang="en-US" sz="1600" dirty="0">
                <a:sym typeface="+mn-ea"/>
              </a:rPr>
              <a:t>Data Description</a:t>
            </a:r>
            <a:endParaRPr lang="en-US" sz="1600" dirty="0"/>
          </a:p>
          <a:p>
            <a:pPr algn="l">
              <a:buClrTx/>
              <a:buSzTx/>
            </a:pPr>
            <a:r>
              <a:rPr lang="en-US" sz="1600" dirty="0"/>
              <a:t>In addition, various socioeconomic data of the participating households were also recorded in the dataset. In this paper,we focus on the data pertaining to household occupancy (i.e.,the number of people living in the property) and wealth level (i.e., determined based on mapping all participating households to ACORN groups). In particular, we consider three types of occupancy, namely, 1 occupant, 2 occupants, and 3 occupants,as well as three wealth classes, namely, Adverse, Comfortable, and Affluent in an increasing order. Consequently, nine categories (i.e., G = 9 ) are defined as the combinations of occupancy and wealth level, and the number of customers for each category is given in Table II. Note that more detailed descriptions of the tested LCL dataset can be found in the literature(e.g., [28]).</a:t>
            </a:r>
            <a:endParaRPr lang="en-US" sz="1600" dirty="0"/>
          </a:p>
          <a:p>
            <a:pPr algn="l">
              <a:buClrTx/>
              <a:buSzTx/>
            </a:pPr>
            <a:endParaRPr lang="en-US" altLang="zh-CN" sz="1600" dirty="0"/>
          </a:p>
          <a:p>
            <a:pPr algn="l">
              <a:buClrTx/>
              <a:buSzTx/>
            </a:pPr>
            <a:endParaRPr lang="zh-CN" altLang="en-US" sz="1600" dirty="0"/>
          </a:p>
        </p:txBody>
      </p:sp>
      <p:pic>
        <p:nvPicPr>
          <p:cNvPr id="5" name="图片 4"/>
          <p:cNvPicPr>
            <a:picLocks noChangeAspect="1"/>
          </p:cNvPicPr>
          <p:nvPr/>
        </p:nvPicPr>
        <p:blipFill>
          <a:blip r:embed="rId1"/>
          <a:stretch>
            <a:fillRect/>
          </a:stretch>
        </p:blipFill>
        <p:spPr>
          <a:xfrm>
            <a:off x="6125845" y="1280795"/>
            <a:ext cx="5276850" cy="22764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en-US" altLang="zh-CN" dirty="0">
                <a:sym typeface="+mn-ea"/>
              </a:rPr>
              <a:t>CASE STUDY</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副标题 4"/>
          <p:cNvSpPr>
            <a:spLocks noGrp="1"/>
          </p:cNvSpPr>
          <p:nvPr/>
        </p:nvSpPr>
        <p:spPr>
          <a:xfrm>
            <a:off x="669925" y="1198880"/>
            <a:ext cx="4787900" cy="5042535"/>
          </a:xfrm>
          <a:prstGeom prst="rect">
            <a:avLst/>
          </a:prstGeom>
        </p:spPr>
        <p:txBody>
          <a:bodyPr vert="horz" lIns="91440" tIns="45720" rIns="91440" bIns="45720" rtlCol="0">
            <a:normAutofit lnSpcReduction="20000"/>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en-US" altLang="zh-CN" sz="1600" dirty="0"/>
              <a:t>B. Visual Comparison</a:t>
            </a:r>
            <a:endParaRPr lang="en-US" sz="1600" dirty="0"/>
          </a:p>
          <a:p>
            <a:pPr algn="l">
              <a:lnSpc>
                <a:spcPct val="100000"/>
              </a:lnSpc>
              <a:buClrTx/>
              <a:buSzTx/>
            </a:pPr>
            <a:r>
              <a:rPr lang="en-US" sz="1600" dirty="0"/>
              <a:t>An example of 20 randomly selected customers from Adverse1 is given in this part to visually inspect the superior performance of the proposed R-vine copulas sampling method.Given the historical dataset of size 17 520 × 20, the output of the proposed VTRC modeling and sampling stages is a larger set of sampled data of size 100 000 × 20 (i.e., Ts = 100 000) with the information retainment threshold IR = 0.5. </a:t>
            </a:r>
            <a:endParaRPr lang="en-US" sz="1600" dirty="0"/>
          </a:p>
          <a:p>
            <a:pPr algn="l">
              <a:lnSpc>
                <a:spcPct val="100000"/>
              </a:lnSpc>
              <a:buClrTx/>
              <a:buSzTx/>
            </a:pPr>
            <a:r>
              <a:rPr lang="en-US" sz="1600" dirty="0"/>
              <a:t>In order to present and compare these two sets of 20-D data, the total load of the first ten customers (vertical axis) and the rest ten customers (horizontal axis) is shown in Fig. 3.</a:t>
            </a:r>
            <a:endParaRPr lang="en-US" sz="1600" dirty="0"/>
          </a:p>
          <a:p>
            <a:pPr algn="l">
              <a:buClrTx/>
              <a:buSzTx/>
            </a:pPr>
            <a:endParaRPr lang="en-US" altLang="zh-CN" sz="1600" dirty="0"/>
          </a:p>
          <a:p>
            <a:pPr algn="l">
              <a:buClrTx/>
              <a:buSzTx/>
            </a:pPr>
            <a:endParaRPr lang="zh-CN" altLang="en-US" sz="1600" dirty="0"/>
          </a:p>
        </p:txBody>
      </p:sp>
      <p:pic>
        <p:nvPicPr>
          <p:cNvPr id="5" name="图片 4"/>
          <p:cNvPicPr>
            <a:picLocks noChangeAspect="1"/>
          </p:cNvPicPr>
          <p:nvPr/>
        </p:nvPicPr>
        <p:blipFill>
          <a:blip r:embed="rId1"/>
          <a:stretch>
            <a:fillRect/>
          </a:stretch>
        </p:blipFill>
        <p:spPr>
          <a:xfrm>
            <a:off x="5857240" y="1103630"/>
            <a:ext cx="5972175" cy="40195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en-US" altLang="zh-CN" dirty="0">
                <a:sym typeface="+mn-ea"/>
              </a:rPr>
              <a:t>CASE STUDY</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副标题 4"/>
          <p:cNvSpPr>
            <a:spLocks noGrp="1"/>
          </p:cNvSpPr>
          <p:nvPr/>
        </p:nvSpPr>
        <p:spPr>
          <a:xfrm>
            <a:off x="669925" y="1198880"/>
            <a:ext cx="5715000" cy="4864100"/>
          </a:xfrm>
          <a:prstGeom prst="rect">
            <a:avLst/>
          </a:prstGeom>
        </p:spPr>
        <p:txBody>
          <a:bodyPr vert="horz" lIns="91440" tIns="45720" rIns="91440" bIns="45720" rtlCol="0">
            <a:normAutofit fontScale="90000"/>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en-US" altLang="zh-CN" sz="1600" dirty="0"/>
              <a:t>B. Visual Comparison</a:t>
            </a:r>
            <a:endParaRPr lang="en-US" sz="1600" dirty="0"/>
          </a:p>
          <a:p>
            <a:pPr algn="l">
              <a:buClrTx/>
              <a:buSzTx/>
            </a:pPr>
            <a:endParaRPr lang="en-US" sz="1600" dirty="0"/>
          </a:p>
          <a:p>
            <a:pPr algn="l">
              <a:lnSpc>
                <a:spcPct val="110000"/>
              </a:lnSpc>
              <a:buClrTx/>
              <a:buSzTx/>
            </a:pPr>
            <a:r>
              <a:rPr lang="en-US" sz="1600" dirty="0"/>
              <a:t> As can be seen, the sum of the sampled load data [see Fig. 3(b)] can accurately represent the complex nonlinear dependence structure of the historical data [see Fig. 3(a)] with only 50% information retained. Also, it is important to note that more extreme values can be obtained via using the proposed sampling method, which may improve the accuracy of the final estimated coincident peak demand. </a:t>
            </a:r>
            <a:endParaRPr lang="en-US" sz="1600" dirty="0"/>
          </a:p>
          <a:p>
            <a:pPr algn="l">
              <a:lnSpc>
                <a:spcPct val="110000"/>
              </a:lnSpc>
              <a:buClrTx/>
              <a:buSzTx/>
            </a:pPr>
            <a:r>
              <a:rPr lang="en-US" sz="1600" dirty="0"/>
              <a:t>Regarding the central processing unit times, the proposed VTRC method was implemented in MATLAB 2017b and run on an Intel Xeon E5-2690 PC with eight cores. For the case of IR = 1, which means no dimensionality reduction is performed, the total time including modeling and generating 100 000 samples is about 4429.32 s, whereas it only takes 810.66 s for IR = 0.5 (i.e., R-vine is performed on a 9-D dataset). Both the great capability of capturing the dependence structure and the </a:t>
            </a:r>
            <a:r>
              <a:rPr lang="en-US" sz="1600" dirty="0">
                <a:solidFill>
                  <a:srgbClr val="FF0000"/>
                </a:solidFill>
              </a:rPr>
              <a:t>significantly reduced computational cost demonstrate the efficiency and effectiveness of the proposed VTRC approach.</a:t>
            </a:r>
            <a:endParaRPr lang="en-US" sz="1600" dirty="0"/>
          </a:p>
          <a:p>
            <a:pPr algn="l">
              <a:buClrTx/>
              <a:buSzTx/>
            </a:pPr>
            <a:endParaRPr lang="en-US" altLang="zh-CN" sz="1600" dirty="0"/>
          </a:p>
          <a:p>
            <a:pPr algn="l">
              <a:buClrTx/>
              <a:buSzTx/>
            </a:pPr>
            <a:endParaRPr lang="zh-CN" altLang="en-US" sz="16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en-US" altLang="zh-CN" dirty="0">
                <a:sym typeface="+mn-ea"/>
              </a:rPr>
              <a:t>CASE STUDY</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副标题 4"/>
          <p:cNvSpPr>
            <a:spLocks noGrp="1"/>
          </p:cNvSpPr>
          <p:nvPr/>
        </p:nvSpPr>
        <p:spPr>
          <a:xfrm>
            <a:off x="669925" y="998855"/>
            <a:ext cx="9918065" cy="4859655"/>
          </a:xfrm>
          <a:prstGeom prst="rect">
            <a:avLst/>
          </a:prstGeom>
        </p:spPr>
        <p:txBody>
          <a:bodyPr vert="horz" lIns="91440" tIns="45720" rIns="91440" bIns="45720" rtlCol="0"/>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en-US" altLang="zh-CN" sz="1400" dirty="0"/>
              <a:t>C. Results Across Different Numbers of Customers 1</a:t>
            </a:r>
            <a:endParaRPr lang="en-US" altLang="zh-CN" sz="1400" dirty="0"/>
          </a:p>
          <a:p>
            <a:pPr algn="l">
              <a:buClrTx/>
              <a:buSzTx/>
            </a:pPr>
            <a:r>
              <a:rPr lang="en-US" altLang="zh-CN" sz="1400" dirty="0"/>
              <a:t>In this section, the performance of the proposed probabilistic peak demand estimation method is evaluated based on a single category of customers, Adverse and 1 occupant, with different numbers of future customers. As illustrated in Fig. 1, all 315 customers in this category are first randomly partitioned into  training customers of size mg = 249 and test customers of size ng = [10, 20, 40, 50, 60]. </a:t>
            </a:r>
            <a:endParaRPr lang="en-US" altLang="zh-CN" sz="1400" dirty="0"/>
          </a:p>
          <a:p>
            <a:pPr algn="l">
              <a:buClrTx/>
              <a:buSzTx/>
            </a:pPr>
            <a:r>
              <a:rPr lang="en-US" altLang="zh-CN" sz="1400" dirty="0"/>
              <a:t>For each number of ng , in order to obtain the distribution of the actual coincident peak demand, we randomly select 100 000 sets of customers from the whole set of customers except for the training ones. For the tested methods M3 and M4, as introduced in Section IV, the first step is to model the historical load data of the mg = 249 training customers via the proposed VTRC method. Then, a large number of samples are generated via simulating the constructed model. Note that the input parameters of this stage are given as follows:number of samples Ts = 100 000 and information retainment threshold for LPP IR = 0.5. Afterwards, for M2 and M4 that include the correlation-based consumer grouping stage, we set the number of clusters for this category to Kg = 4. For the stage of probabilistic NMDD estimation, we set the number of replicates Nr = 100 000 for all the methods. In terms of the evaluation metrics, we evaluate the point estimation results and the probabilistic estimation results of M1, M2, M3, and M4 via the metrics MAPE and the pinball loss, shown in Tables III and IV, respectively. </a:t>
            </a:r>
            <a:endParaRPr lang="en-US" altLang="zh-CN" sz="1400" dirty="0"/>
          </a:p>
          <a:p>
            <a:pPr algn="l">
              <a:buClrTx/>
              <a:buSzTx/>
            </a:pPr>
            <a:r>
              <a:rPr lang="en-US" altLang="zh-CN" sz="1400" dirty="0"/>
              <a:t>Note that, for each ng , the benchmark value of the estimated peak demand is the mean value of the actual peak demand distribution when calculating the pinball loss and the MAPE. Also, for the MAPE, the point estimated peak demand is the mean value of the probabilistic estimated values. In particular, the results presented in Tables III and IV both indicate that the proposed framework M4, consisting of the VTRC method and the correlation-based grouping strategy, exhibits superior performance to the other methods. This is evidenced by the gradually reduced MAPE and pinball loss values from historical data-based estimation to sample-based estimation, from random customer selection to clustering-based selection. In terms of the average performance across all the ng s, when including the customer group stage, M2 has approximately 6.06% and 6.12% improvements when compared with M1 in terms of the point estimation result and the probabilistic estimation result, respectively. </a:t>
            </a:r>
            <a:endParaRPr lang="en-US" altLang="zh-CN" sz="1400" dirty="0"/>
          </a:p>
          <a:p>
            <a:pPr algn="l">
              <a:buClrTx/>
              <a:buSzTx/>
            </a:pPr>
            <a:r>
              <a:rPr lang="en-US" altLang="zh-CN" sz="1400" dirty="0"/>
              <a:t>Additionally, the introduction of the load modeling and sampling stage in M3 presents 66.99% and 68.17% reductions in the MAPE and pinball loss values of M1.</a:t>
            </a:r>
            <a:r>
              <a:rPr lang="en-US" altLang="zh-CN" sz="1400" dirty="0">
                <a:solidFill>
                  <a:srgbClr val="FF0000"/>
                </a:solidFill>
              </a:rPr>
              <a:t> Finally, the combination of both sampling and grouping stages makes further enhancements based on M3, as indicated by a 17.09% reduced MAPE value and a 8.27% reduced pinball loss value.</a:t>
            </a:r>
            <a:endParaRPr lang="en-US" altLang="zh-CN" sz="1400" dirty="0"/>
          </a:p>
          <a:p>
            <a:pPr algn="l">
              <a:buClrTx/>
              <a:buSzTx/>
            </a:pPr>
            <a:endParaRPr lang="en-US" altLang="zh-CN" sz="1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en-US" altLang="zh-CN" dirty="0">
                <a:sym typeface="+mn-ea"/>
              </a:rPr>
              <a:t>CASE STUDY</a:t>
            </a:r>
            <a:endParaRPr lang="en-US" altLang="zh-CN"/>
          </a:p>
        </p:txBody>
      </p:sp>
      <p:sp>
        <p:nvSpPr>
          <p:cNvPr id="3" name="页脚占位符 2"/>
          <p:cNvSpPr>
            <a:spLocks noGrp="1"/>
          </p:cNvSpPr>
          <p:nvPr>
            <p:ph type="ftr" sz="quarter" idx="11"/>
          </p:nvPr>
        </p:nvSpPr>
        <p:spPr/>
        <p:txBody>
          <a:bodyPr/>
          <a:lstStyle/>
          <a:p>
            <a:r>
              <a:rPr lang="en-US" altLang="zh-CN" smtClean="0"/>
              <a:t>www.islide.cc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副标题 4"/>
          <p:cNvSpPr>
            <a:spLocks noGrp="1"/>
          </p:cNvSpPr>
          <p:nvPr/>
        </p:nvSpPr>
        <p:spPr>
          <a:xfrm>
            <a:off x="669925" y="1198880"/>
            <a:ext cx="4649470" cy="5134610"/>
          </a:xfrm>
          <a:prstGeom prst="rect">
            <a:avLst/>
          </a:prstGeom>
        </p:spPr>
        <p:txBody>
          <a:bodyPr vert="horz" lIns="91440" tIns="45720" rIns="91440" bIns="45720" rtlCol="0">
            <a:normAutofit fontScale="90000"/>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en-US" altLang="zh-CN" sz="1600" dirty="0"/>
              <a:t>C. Results Across Different Numbers of Customers 2</a:t>
            </a:r>
            <a:endParaRPr lang="en-US" altLang="zh-CN" sz="1600" dirty="0"/>
          </a:p>
          <a:p>
            <a:pPr algn="l">
              <a:lnSpc>
                <a:spcPct val="110000"/>
              </a:lnSpc>
              <a:buClrTx/>
              <a:buSzTx/>
            </a:pPr>
            <a:r>
              <a:rPr lang="en-US" altLang="zh-CN" sz="1600" dirty="0"/>
              <a:t>In addition, Fig. 4 presents the boxplots and the PDF plots of the estimated probabilistic peak demand for each method when ng = [10, 20, 40, 50, 60]. It can be observed that the sample_x0002_based methods (i.e., M3 and M4) exhibit better estimation than the historical-data-based methods (i.e., M1 and M2) in terms of the distribution of the estimated peak demand. Additionally,the range of the estimated values obtained via M3 and M4 can almost cover the actual values, whereas parts of extreme actual values are out of the range of the estimated values obtained using M1 and M2. This also demonstrates the importance of the proposed load modeling and sampling method, VTRC, which can capture the tail dependencies among various consumers and </a:t>
            </a:r>
            <a:r>
              <a:rPr lang="en-US" altLang="zh-CN" sz="1600" dirty="0">
                <a:solidFill>
                  <a:srgbClr val="FF0000"/>
                </a:solidFill>
              </a:rPr>
              <a:t>obtain more probable coincident peak demand via using the vast number of samples rather than the limited number of historical measurements</a:t>
            </a:r>
            <a:r>
              <a:rPr lang="en-US" altLang="zh-CN" sz="1600" dirty="0"/>
              <a:t>.</a:t>
            </a:r>
            <a:endParaRPr lang="en-US" altLang="zh-CN" sz="1600" dirty="0"/>
          </a:p>
        </p:txBody>
      </p:sp>
      <p:pic>
        <p:nvPicPr>
          <p:cNvPr id="5" name="图片 4"/>
          <p:cNvPicPr>
            <a:picLocks noChangeAspect="1"/>
          </p:cNvPicPr>
          <p:nvPr/>
        </p:nvPicPr>
        <p:blipFill>
          <a:blip r:embed="rId1"/>
          <a:stretch>
            <a:fillRect/>
          </a:stretch>
        </p:blipFill>
        <p:spPr>
          <a:xfrm>
            <a:off x="5591175" y="1198880"/>
            <a:ext cx="6513195" cy="30645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en-US" altLang="zh-CN" dirty="0">
                <a:sym typeface="+mn-ea"/>
              </a:rPr>
              <a:t>CASE STUDY</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副标题 4"/>
          <p:cNvSpPr>
            <a:spLocks noGrp="1"/>
          </p:cNvSpPr>
          <p:nvPr/>
        </p:nvSpPr>
        <p:spPr>
          <a:xfrm>
            <a:off x="669925" y="1198880"/>
            <a:ext cx="5786755" cy="4827905"/>
          </a:xfrm>
          <a:prstGeom prst="rect">
            <a:avLst/>
          </a:prstGeom>
        </p:spPr>
        <p:txBody>
          <a:bodyPr vert="horz" lIns="91440" tIns="45720" rIns="91440" bIns="45720" rtlCol="0">
            <a:normAutofit fontScale="90000" lnSpcReduction="10000"/>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en-US" altLang="zh-CN" sz="1600" dirty="0"/>
              <a:t>C. Results Across Different Numbers of Customers 2</a:t>
            </a:r>
            <a:endParaRPr lang="en-US" altLang="zh-CN" sz="1600" dirty="0"/>
          </a:p>
          <a:p>
            <a:pPr algn="l">
              <a:lnSpc>
                <a:spcPct val="100000"/>
              </a:lnSpc>
              <a:buClrTx/>
              <a:buSzTx/>
            </a:pPr>
            <a:r>
              <a:rPr lang="en-US" altLang="zh-CN" sz="1600" dirty="0"/>
              <a:t>Another critical aspect that impacts the accuracy of the estimated coincident peak demand is the time resolution of smart meter data. Theoretically, low time resolution of the smart meter data will result in an inherent underestimation of the aggregated peak load. In order to demonstrate the importance of high-resolution data, an additional case study based on lower resolution data (i.e., 1-h resolution data obtained based on the 30-min data) is conducted by use M1 to estimate the peak demand across different numbers of tested customers. Fig. 5 presents the bar plots of the MAPE values for the cases of 30-min resolution data and 1-h resolution data. Note that in this case, we do not take the absolute value of Cn − ¯Cˆn when calculating the MAPE using (7). Therefore, positive and negative MAPE values represent the underestimation and the overestimation, respectively. As can be seen, in terms of the mean value of the estimated peak demand, the lower time resolution indeed leads to higher positive estimation errors than those of the high-resolution case, which indicates a more severe underestimation problem when using the dataset with 1-h resolution.However, as the proposed method is applicable to arbitrary time resolution, </a:t>
            </a:r>
            <a:r>
              <a:rPr lang="en-US" altLang="zh-CN" sz="1600" dirty="0">
                <a:solidFill>
                  <a:srgbClr val="FF0000"/>
                </a:solidFill>
              </a:rPr>
              <a:t>the accuracy of the estimated peak demand can be further improved if more fine-grained data can be employed.</a:t>
            </a:r>
            <a:endParaRPr lang="en-US" altLang="zh-CN" sz="1600" dirty="0">
              <a:solidFill>
                <a:srgbClr val="FF0000"/>
              </a:solidFill>
            </a:endParaRPr>
          </a:p>
        </p:txBody>
      </p:sp>
      <p:pic>
        <p:nvPicPr>
          <p:cNvPr id="6" name="图片 5"/>
          <p:cNvPicPr>
            <a:picLocks noChangeAspect="1"/>
          </p:cNvPicPr>
          <p:nvPr/>
        </p:nvPicPr>
        <p:blipFill>
          <a:blip r:embed="rId1"/>
          <a:stretch>
            <a:fillRect/>
          </a:stretch>
        </p:blipFill>
        <p:spPr>
          <a:xfrm>
            <a:off x="6609715" y="1198880"/>
            <a:ext cx="4466590" cy="247396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en-US" altLang="zh-CN" dirty="0">
                <a:sym typeface="+mn-ea"/>
              </a:rPr>
              <a:t>CASE STUDY</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副标题 4"/>
          <p:cNvSpPr>
            <a:spLocks noGrp="1"/>
          </p:cNvSpPr>
          <p:nvPr/>
        </p:nvSpPr>
        <p:spPr>
          <a:xfrm>
            <a:off x="669925" y="1198880"/>
            <a:ext cx="5339715" cy="4859655"/>
          </a:xfrm>
          <a:prstGeom prst="rect">
            <a:avLst/>
          </a:prstGeom>
        </p:spPr>
        <p:txBody>
          <a:bodyPr vert="horz" lIns="91440" tIns="45720" rIns="91440" bIns="45720" rtlCol="0">
            <a:normAutofit lnSpcReduction="10000"/>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buClrTx/>
              <a:buSzTx/>
            </a:pPr>
            <a:r>
              <a:rPr lang="en-US" altLang="zh-CN" sz="1600" dirty="0"/>
              <a:t>D. Results for Each Category</a:t>
            </a:r>
            <a:endParaRPr lang="en-US" altLang="zh-CN" sz="1600" dirty="0"/>
          </a:p>
          <a:p>
            <a:pPr algn="l">
              <a:lnSpc>
                <a:spcPct val="100000"/>
              </a:lnSpc>
              <a:buClrTx/>
              <a:buSzTx/>
            </a:pPr>
            <a:r>
              <a:rPr lang="en-US" altLang="zh-CN" sz="1600" dirty="0"/>
              <a:t>Although the previous results have demonstrated the superior performance of the proposed approach in a single category, it is also imperative to extend the analysis to the other categories. </a:t>
            </a:r>
            <a:endParaRPr lang="en-US" altLang="zh-CN" sz="1600" dirty="0"/>
          </a:p>
          <a:p>
            <a:pPr algn="l">
              <a:lnSpc>
                <a:spcPct val="100000"/>
              </a:lnSpc>
              <a:buClrTx/>
              <a:buSzTx/>
            </a:pPr>
            <a:r>
              <a:rPr lang="en-US" altLang="zh-CN" sz="1600" dirty="0"/>
              <a:t>For each category, five replicates of training and test sets are constructed by randomly partitioning the customers of each category into 80% and 20%, respectively. The parameters of the VTRC model in Section V-B are retained in this case, whereas the number of clusters at the customer grouping stage is set to different values for different categories, as follows: K = [K1 , K2 , ..., K9 ] = [5, 10, 30, 6, 20, 4, 4, 20, 20]. Note that all the Kg s are determined by a series of performance tests, and they may not be the optimal number for each group. For all the tested methods, the probabilistic estimation performance for each category is shown in Table V, as evaluated by the average pinball loss value of all five replicates.</a:t>
            </a:r>
            <a:endParaRPr lang="en-US" altLang="zh-CN" sz="1600" dirty="0"/>
          </a:p>
          <a:p>
            <a:pPr algn="l">
              <a:lnSpc>
                <a:spcPct val="100000"/>
              </a:lnSpc>
              <a:buClrTx/>
              <a:buSzTx/>
            </a:pPr>
            <a:endParaRPr lang="en-US" altLang="zh-CN" sz="1600" dirty="0"/>
          </a:p>
        </p:txBody>
      </p:sp>
      <p:pic>
        <p:nvPicPr>
          <p:cNvPr id="5" name="图片 4"/>
          <p:cNvPicPr>
            <a:picLocks noChangeAspect="1"/>
          </p:cNvPicPr>
          <p:nvPr/>
        </p:nvPicPr>
        <p:blipFill>
          <a:blip r:embed="rId1"/>
          <a:stretch>
            <a:fillRect/>
          </a:stretch>
        </p:blipFill>
        <p:spPr>
          <a:xfrm>
            <a:off x="6444615" y="1444625"/>
            <a:ext cx="4895850" cy="35528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en-US" altLang="zh-CN" dirty="0">
                <a:sym typeface="+mn-ea"/>
              </a:rPr>
              <a:t>CASE STUDY</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副标题 4"/>
          <p:cNvSpPr>
            <a:spLocks noGrp="1"/>
          </p:cNvSpPr>
          <p:nvPr/>
        </p:nvSpPr>
        <p:spPr>
          <a:xfrm>
            <a:off x="669925" y="1198880"/>
            <a:ext cx="9918065" cy="4859655"/>
          </a:xfrm>
          <a:prstGeom prst="rect">
            <a:avLst/>
          </a:prstGeom>
        </p:spPr>
        <p:txBody>
          <a:bodyPr vert="horz" lIns="91440" tIns="45720" rIns="91440" bIns="45720" rtlCol="0">
            <a:normAutofit lnSpcReduction="10000"/>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en-US" altLang="zh-CN" sz="1600" dirty="0"/>
              <a:t>D. Results for Each Category</a:t>
            </a:r>
            <a:endParaRPr lang="en-US" altLang="zh-CN" sz="1600" dirty="0"/>
          </a:p>
          <a:p>
            <a:pPr algn="l">
              <a:buClrTx/>
              <a:buSzTx/>
            </a:pPr>
            <a:endParaRPr lang="en-US" altLang="zh-CN" sz="1600" dirty="0"/>
          </a:p>
          <a:p>
            <a:pPr algn="l">
              <a:buClrTx/>
              <a:buSzTx/>
            </a:pPr>
            <a:r>
              <a:rPr lang="en-US" altLang="zh-CN" sz="1600" dirty="0"/>
              <a:t>As shown above, the order of the probabilistic estimation’s performance across different methods is highly consistent with the results shown in Table IV. The proposed method M4 always has the lowest pinball loss values for all nine categories, whereas the categories with 3+ occupants exhibit higher pinball loss values than the other types of occupancy. </a:t>
            </a:r>
            <a:endParaRPr lang="en-US" altLang="zh-CN" sz="1600" dirty="0"/>
          </a:p>
          <a:p>
            <a:pPr algn="l">
              <a:buClrTx/>
              <a:buSzTx/>
            </a:pPr>
            <a:r>
              <a:rPr lang="en-US" altLang="zh-CN" sz="1600" dirty="0"/>
              <a:t>Meanwhile, for most of the tested methods, the average pinball loss displays increasing values with an ascending order of wealth levels from Adverse to Affluent. Both of these results may be because for larger and wealthier households, consumers’ habits present higher diversity with more types of electrical appliances (e.g., electric vehicle). Additionally, for some specific categories (e.g., Adverse2 and Comfortable3+), M2 presents slightly higher pinball loss values than M1. </a:t>
            </a:r>
            <a:endParaRPr lang="en-US" altLang="zh-CN" sz="1600" dirty="0"/>
          </a:p>
          <a:p>
            <a:pPr algn="l">
              <a:buClrTx/>
              <a:buSzTx/>
            </a:pPr>
            <a:r>
              <a:rPr lang="en-US" altLang="zh-CN" sz="1600" dirty="0"/>
              <a:t>This issue could be caused by the inappropriate number of clusters determined in the customer grouping stage. Therefore, future work could be focused on investigating how to </a:t>
            </a:r>
            <a:r>
              <a:rPr lang="en-US" altLang="zh-CN" sz="1600" dirty="0">
                <a:solidFill>
                  <a:srgbClr val="FF0000"/>
                </a:solidFill>
              </a:rPr>
              <a:t>determine the optimal or suitable number of groups</a:t>
            </a:r>
            <a:r>
              <a:rPr lang="en-US" altLang="zh-CN" sz="1600" dirty="0"/>
              <a:t> based on the performance of estimation.</a:t>
            </a:r>
            <a:endParaRPr lang="en-US" altLang="zh-CN" sz="16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en-US" altLang="zh-CN" dirty="0">
                <a:sym typeface="+mn-ea"/>
              </a:rPr>
              <a:t>CASE STUDY</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副标题 4"/>
          <p:cNvSpPr>
            <a:spLocks noGrp="1"/>
          </p:cNvSpPr>
          <p:nvPr/>
        </p:nvSpPr>
        <p:spPr>
          <a:xfrm>
            <a:off x="669925" y="1198880"/>
            <a:ext cx="4969510" cy="5328920"/>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buClrTx/>
              <a:buSzTx/>
            </a:pPr>
            <a:r>
              <a:rPr lang="en-US" altLang="zh-CN" sz="1600" dirty="0"/>
              <a:t>D. Results for Each Category 2</a:t>
            </a:r>
            <a:endParaRPr lang="en-US" altLang="zh-CN" sz="1600" dirty="0"/>
          </a:p>
          <a:p>
            <a:pPr algn="l">
              <a:lnSpc>
                <a:spcPct val="100000"/>
              </a:lnSpc>
              <a:buClrTx/>
              <a:buSzTx/>
            </a:pPr>
            <a:r>
              <a:rPr lang="en-US" altLang="zh-CN" sz="1600" dirty="0"/>
              <a:t>To visually inspect the ADMD curve and then applied to the case of multiple categories;</a:t>
            </a:r>
            <a:endParaRPr lang="en-US" altLang="zh-CN" sz="1600" dirty="0"/>
          </a:p>
          <a:p>
            <a:pPr algn="l">
              <a:lnSpc>
                <a:spcPct val="100000"/>
              </a:lnSpc>
              <a:buClrTx/>
              <a:buSzTx/>
            </a:pPr>
            <a:r>
              <a:rPr lang="en-US" altLang="zh-CN" sz="1600" dirty="0"/>
              <a:t> It can be concluded that </a:t>
            </a:r>
            <a:r>
              <a:rPr lang="en-US" altLang="zh-CN" sz="1600" dirty="0">
                <a:solidFill>
                  <a:srgbClr val="FF0000"/>
                </a:solidFill>
              </a:rPr>
              <a:t>wealth and occupancy information</a:t>
            </a:r>
            <a:r>
              <a:rPr lang="en-US" altLang="zh-CN" sz="1600" dirty="0"/>
              <a:t> are both useful proxies in inferring the diversified demand for the network design in smart cities. </a:t>
            </a:r>
            <a:endParaRPr lang="en-US" altLang="zh-CN" sz="1600" dirty="0"/>
          </a:p>
          <a:p>
            <a:pPr algn="l">
              <a:lnSpc>
                <a:spcPct val="100000"/>
              </a:lnSpc>
              <a:buClrTx/>
              <a:buSzTx/>
            </a:pPr>
            <a:r>
              <a:rPr lang="en-US" altLang="zh-CN" sz="1600" dirty="0"/>
              <a:t>...thus highlighting the importance of considering demand diversity while estimating the peak demand for practical applications such as operation and planning. </a:t>
            </a:r>
            <a:endParaRPr lang="en-US" altLang="zh-CN" sz="1600" dirty="0"/>
          </a:p>
          <a:p>
            <a:pPr algn="l">
              <a:lnSpc>
                <a:spcPct val="100000"/>
              </a:lnSpc>
              <a:buClrTx/>
              <a:buSzTx/>
            </a:pPr>
            <a:r>
              <a:rPr lang="en-US" altLang="zh-CN" sz="1600" dirty="0"/>
              <a:t>..., indicating the overestimation problem of using the heuristic value and demonstrating</a:t>
            </a:r>
            <a:r>
              <a:rPr lang="en-US" altLang="zh-CN" sz="1600" dirty="0">
                <a:solidFill>
                  <a:srgbClr val="FF0000"/>
                </a:solidFill>
              </a:rPr>
              <a:t> the benefits of employing the proposed data-driven approach.</a:t>
            </a:r>
            <a:endParaRPr lang="en-US" altLang="zh-CN" sz="1600" dirty="0">
              <a:solidFill>
                <a:srgbClr val="FF0000"/>
              </a:solidFill>
            </a:endParaRPr>
          </a:p>
        </p:txBody>
      </p:sp>
      <p:pic>
        <p:nvPicPr>
          <p:cNvPr id="3" name="图片 2"/>
          <p:cNvPicPr>
            <a:picLocks noChangeAspect="1"/>
          </p:cNvPicPr>
          <p:nvPr/>
        </p:nvPicPr>
        <p:blipFill>
          <a:blip r:embed="rId1"/>
          <a:stretch>
            <a:fillRect/>
          </a:stretch>
        </p:blipFill>
        <p:spPr>
          <a:xfrm>
            <a:off x="5535930" y="1461770"/>
            <a:ext cx="6334125" cy="28003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en-US" altLang="zh-CN" dirty="0">
                <a:sym typeface="+mn-ea"/>
              </a:rPr>
              <a:t>CASE STUDY</a:t>
            </a:r>
            <a:endParaRPr lang="en-US" altLang="zh-CN"/>
          </a:p>
        </p:txBody>
      </p:sp>
      <p:sp>
        <p:nvSpPr>
          <p:cNvPr id="3" name="页脚占位符 2"/>
          <p:cNvSpPr>
            <a:spLocks noGrp="1"/>
          </p:cNvSpPr>
          <p:nvPr>
            <p:ph type="ftr" sz="quarter" idx="11"/>
          </p:nvPr>
        </p:nvSpPr>
        <p:spPr/>
        <p:txBody>
          <a:bodyPr/>
          <a:lstStyle/>
          <a:p>
            <a:r>
              <a:rPr lang="en-US" altLang="zh-CN" smtClean="0"/>
              <a:t>www.islide.cc </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副标题 4"/>
          <p:cNvSpPr>
            <a:spLocks noGrp="1"/>
          </p:cNvSpPr>
          <p:nvPr/>
        </p:nvSpPr>
        <p:spPr>
          <a:xfrm>
            <a:off x="669925" y="1198880"/>
            <a:ext cx="9918065" cy="4859655"/>
          </a:xfrm>
          <a:prstGeom prst="rect">
            <a:avLst/>
          </a:prstGeom>
        </p:spPr>
        <p:txBody>
          <a:bodyPr vert="horz" lIns="91440" tIns="45720" rIns="91440" bIns="45720" rtlCol="0">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en-US" altLang="zh-CN" sz="1600" dirty="0"/>
              <a:t>E. Results for Multiple Category</a:t>
            </a:r>
            <a:endParaRPr lang="en-US" altLang="zh-CN" sz="1600" dirty="0"/>
          </a:p>
          <a:p>
            <a:pPr algn="l">
              <a:buClrTx/>
              <a:buSzTx/>
            </a:pPr>
            <a:r>
              <a:rPr lang="en-US" altLang="zh-CN" sz="1600" dirty="0"/>
              <a:t>The analyses in the previous sections have illustrated that the tested methods for each of the nine categories show significant differences in the performance of peak demand estimation.</a:t>
            </a:r>
            <a:endParaRPr lang="en-US" altLang="zh-CN" sz="1600" dirty="0"/>
          </a:p>
          <a:p>
            <a:pPr algn="l">
              <a:buClrTx/>
              <a:buSzTx/>
            </a:pPr>
            <a:r>
              <a:rPr lang="en-US" altLang="zh-CN" sz="1600" dirty="0"/>
              <a:t>However, it is a more realistic scenario for a DNO to perform the network design across multiple categories with different numbers of future customers. </a:t>
            </a:r>
            <a:endParaRPr lang="en-US" altLang="zh-CN" sz="1600" dirty="0"/>
          </a:p>
          <a:p>
            <a:pPr algn="l">
              <a:buClrTx/>
              <a:buSzTx/>
            </a:pPr>
            <a:r>
              <a:rPr lang="en-US" altLang="zh-CN" sz="1600" dirty="0"/>
              <a:t>Consequently, in this section, an example of a multicategory case is described as follows: a new development of 50 new one-bedroom flats, 30 new two-bedroom flats,and ten new three-bedroom houses in the areas that fall within the ACORN categories designated as Adverse, Comfortable,and Affluent, respectively. The total coincident peak demand for all the tested methods can be estimated following the steps introduced in Section II by using the probabilistic NMDD values, obtained by normalizing ADMD n curves shown in Fig. 6.Comparing the estimation performance of the different tested methods, it is apparent that the gradually decreased MAPE and pinball loss values shown in Table VI indicate the advantages of considering the load modeling and sampling stage, the customer grouping stage, and their combinations during the peak demand estimation procedure. Specifically, in terms of the MAPE, M4 has an approximately 92% improvement when compared with the empirical method M0. Additionally, from M4 to M1, there is an approximately 42.21% reduction in the calculated pinball loss value. Note that the pinball loss value cannot be calculated for the empirical method M0 because it is a deterministic estimation method</a:t>
            </a:r>
            <a:endParaRPr lang="en-US" altLang="zh-CN"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Research based on engineer project</a:t>
            </a:r>
            <a:endParaRPr lang="zh-CN" altLang="en-US"/>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5" name="219913"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a:grpSpLocks noChangeAspect="1"/>
          </p:cNvGrpSpPr>
          <p:nvPr>
            <p:custDataLst>
              <p:tags r:id="rId1"/>
            </p:custDataLst>
          </p:nvPr>
        </p:nvGrpSpPr>
        <p:grpSpPr>
          <a:xfrm>
            <a:off x="669925" y="1276349"/>
            <a:ext cx="10848975" cy="4262369"/>
            <a:chOff x="669925" y="1276349"/>
            <a:chExt cx="10848975" cy="4262369"/>
          </a:xfrm>
        </p:grpSpPr>
        <p:sp>
          <p:nvSpPr>
            <p:cNvPr id="82" name="ísļîďè"/>
            <p:cNvSpPr/>
            <p:nvPr/>
          </p:nvSpPr>
          <p:spPr>
            <a:xfrm>
              <a:off x="774700" y="1344262"/>
              <a:ext cx="4981575" cy="2924175"/>
            </a:xfrm>
            <a:prstGeom prst="rect">
              <a:avLst/>
            </a:prstGeom>
            <a:blipFill rotWithShape="1">
              <a:blip r:embed="rId2"/>
              <a:stretch>
                <a:fillRect/>
              </a:stretch>
            </a:blipFill>
            <a:ln w="3175">
              <a:noFill/>
              <a:prstDash val="sys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sz="2800" b="1"/>
            </a:p>
          </p:txBody>
        </p:sp>
        <p:sp>
          <p:nvSpPr>
            <p:cNvPr id="83" name="iṧḻíḋé"/>
            <p:cNvSpPr/>
            <p:nvPr/>
          </p:nvSpPr>
          <p:spPr>
            <a:xfrm>
              <a:off x="669925" y="1276349"/>
              <a:ext cx="104775" cy="3060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grpSp>
          <p:nvGrpSpPr>
            <p:cNvPr id="104" name="iṧ1idè"/>
            <p:cNvGrpSpPr/>
            <p:nvPr/>
          </p:nvGrpSpPr>
          <p:grpSpPr>
            <a:xfrm>
              <a:off x="774700" y="3823131"/>
              <a:ext cx="581025" cy="1304925"/>
              <a:chOff x="774700" y="3823131"/>
              <a:chExt cx="581025" cy="1304925"/>
            </a:xfrm>
          </p:grpSpPr>
          <p:sp>
            <p:nvSpPr>
              <p:cNvPr id="91" name="îṩļiďè"/>
              <p:cNvSpPr/>
              <p:nvPr/>
            </p:nvSpPr>
            <p:spPr>
              <a:xfrm>
                <a:off x="774700" y="4547031"/>
                <a:ext cx="581025" cy="5810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ctr"/>
                <a:r>
                  <a:rPr lang="en-US" altLang="zh-CN" sz="1600" b="1" dirty="0"/>
                  <a:t>01</a:t>
                </a:r>
                <a:endParaRPr lang="zh-CN" altLang="en-US" sz="1600" b="1" dirty="0"/>
              </a:p>
            </p:txBody>
          </p:sp>
          <p:cxnSp>
            <p:nvCxnSpPr>
              <p:cNvPr id="94" name="直接连接符 93"/>
              <p:cNvCxnSpPr>
                <a:stCxn id="91" idx="0"/>
              </p:cNvCxnSpPr>
              <p:nvPr/>
            </p:nvCxnSpPr>
            <p:spPr>
              <a:xfrm flipV="1">
                <a:off x="1065213" y="3823131"/>
                <a:ext cx="0" cy="723900"/>
              </a:xfrm>
              <a:prstGeom prst="line">
                <a:avLst/>
              </a:prstGeom>
              <a:ln w="3175" cap="rnd">
                <a:solidFill>
                  <a:schemeClr val="accent1"/>
                </a:solidFill>
                <a:prstDash val="solid"/>
                <a:round/>
                <a:tailEnd type="oval"/>
              </a:ln>
            </p:spPr>
            <p:style>
              <a:lnRef idx="1">
                <a:schemeClr val="accent1"/>
              </a:lnRef>
              <a:fillRef idx="0">
                <a:schemeClr val="accent1"/>
              </a:fillRef>
              <a:effectRef idx="0">
                <a:schemeClr val="accent1"/>
              </a:effectRef>
              <a:fontRef idx="minor">
                <a:schemeClr val="tx1"/>
              </a:fontRef>
            </p:style>
          </p:cxnSp>
        </p:grpSp>
        <p:grpSp>
          <p:nvGrpSpPr>
            <p:cNvPr id="100" name="ïṡḷîḑê"/>
            <p:cNvGrpSpPr/>
            <p:nvPr/>
          </p:nvGrpSpPr>
          <p:grpSpPr>
            <a:xfrm rot="0">
              <a:off x="1441450" y="4451781"/>
              <a:ext cx="3330625" cy="1086937"/>
              <a:chOff x="1441450" y="4543425"/>
              <a:chExt cx="3330625" cy="1086937"/>
            </a:xfrm>
          </p:grpSpPr>
          <p:sp>
            <p:nvSpPr>
              <p:cNvPr id="97" name="îṩḻîḓê"/>
              <p:cNvSpPr txBox="1"/>
              <p:nvPr/>
            </p:nvSpPr>
            <p:spPr bwMode="auto">
              <a:xfrm>
                <a:off x="1441450" y="4543425"/>
                <a:ext cx="3330625" cy="4551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2000" b="1" dirty="0"/>
                  <a:t>PowerMeterEdge</a:t>
                </a:r>
                <a:endParaRPr lang="en-US" altLang="zh-CN" sz="2000" b="1" dirty="0"/>
              </a:p>
            </p:txBody>
          </p:sp>
          <p:sp>
            <p:nvSpPr>
              <p:cNvPr id="98" name="ïṥľiďê"/>
              <p:cNvSpPr/>
              <p:nvPr/>
            </p:nvSpPr>
            <p:spPr bwMode="auto">
              <a:xfrm>
                <a:off x="1441450" y="4998606"/>
                <a:ext cx="3330625" cy="63175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100" dirty="0"/>
                  <a:t>room level</a:t>
                </a:r>
                <a:endParaRPr lang="en-US" altLang="zh-CN" sz="1100" dirty="0"/>
              </a:p>
              <a:p>
                <a:pPr>
                  <a:lnSpc>
                    <a:spcPct val="150000"/>
                  </a:lnSpc>
                </a:pPr>
                <a:r>
                  <a:rPr lang="en-US" altLang="zh-CN" sz="1100" dirty="0"/>
                  <a:t>edge computing</a:t>
                </a:r>
                <a:endParaRPr lang="en-US" altLang="zh-CN" sz="1100" dirty="0"/>
              </a:p>
            </p:txBody>
          </p:sp>
        </p:grpSp>
        <p:sp>
          <p:nvSpPr>
            <p:cNvPr id="118" name="iś1ïḍé"/>
            <p:cNvSpPr/>
            <p:nvPr/>
          </p:nvSpPr>
          <p:spPr>
            <a:xfrm>
              <a:off x="6537325" y="1344262"/>
              <a:ext cx="4981575" cy="2924175"/>
            </a:xfrm>
            <a:prstGeom prst="rect">
              <a:avLst/>
            </a:prstGeom>
            <a:blipFill rotWithShape="1">
              <a:blip r:embed="rId3"/>
              <a:stretch>
                <a:fillRect/>
              </a:stretch>
            </a:blipFill>
            <a:ln w="3175">
              <a:noFill/>
              <a:prstDash val="sysDash"/>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sz="2800" b="1"/>
            </a:p>
          </p:txBody>
        </p:sp>
        <p:sp>
          <p:nvSpPr>
            <p:cNvPr id="119" name="îṥļíḑe"/>
            <p:cNvSpPr/>
            <p:nvPr/>
          </p:nvSpPr>
          <p:spPr>
            <a:xfrm>
              <a:off x="6432550" y="1276349"/>
              <a:ext cx="104775" cy="306000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sp>
          <p:nvSpPr>
            <p:cNvPr id="126" name="îṣḻïḓe"/>
            <p:cNvSpPr/>
            <p:nvPr/>
          </p:nvSpPr>
          <p:spPr>
            <a:xfrm>
              <a:off x="6537325" y="4547031"/>
              <a:ext cx="581025" cy="5810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gn="ctr"/>
              <a:r>
                <a:rPr lang="en-US" altLang="zh-CN" sz="1600" b="1" dirty="0"/>
                <a:t>02</a:t>
              </a:r>
              <a:endParaRPr lang="zh-CN" altLang="en-US" sz="1600" b="1" dirty="0"/>
            </a:p>
          </p:txBody>
        </p:sp>
        <p:cxnSp>
          <p:nvCxnSpPr>
            <p:cNvPr id="127" name="直接连接符 126"/>
            <p:cNvCxnSpPr>
              <a:stCxn id="126" idx="0"/>
            </p:cNvCxnSpPr>
            <p:nvPr/>
          </p:nvCxnSpPr>
          <p:spPr>
            <a:xfrm flipV="1">
              <a:off x="6827838" y="3823131"/>
              <a:ext cx="0" cy="723900"/>
            </a:xfrm>
            <a:prstGeom prst="line">
              <a:avLst/>
            </a:prstGeom>
            <a:ln w="3175" cap="rnd">
              <a:solidFill>
                <a:schemeClr val="accent2"/>
              </a:solidFill>
              <a:prstDash val="solid"/>
              <a:round/>
              <a:tailEnd type="oval"/>
            </a:ln>
          </p:spPr>
          <p:style>
            <a:lnRef idx="1">
              <a:schemeClr val="accent1"/>
            </a:lnRef>
            <a:fillRef idx="0">
              <a:schemeClr val="accent1"/>
            </a:fillRef>
            <a:effectRef idx="0">
              <a:schemeClr val="accent1"/>
            </a:effectRef>
            <a:fontRef idx="minor">
              <a:schemeClr val="tx1"/>
            </a:fontRef>
          </p:style>
        </p:cxnSp>
        <p:grpSp>
          <p:nvGrpSpPr>
            <p:cNvPr id="122" name="îṣlïḍe"/>
            <p:cNvGrpSpPr/>
            <p:nvPr/>
          </p:nvGrpSpPr>
          <p:grpSpPr>
            <a:xfrm rot="0">
              <a:off x="7204075" y="4451781"/>
              <a:ext cx="3330625" cy="1086937"/>
              <a:chOff x="1441450" y="4543425"/>
              <a:chExt cx="3330625" cy="1086937"/>
            </a:xfrm>
          </p:grpSpPr>
          <p:sp>
            <p:nvSpPr>
              <p:cNvPr id="124" name="íšlîḑè"/>
              <p:cNvSpPr txBox="1"/>
              <p:nvPr/>
            </p:nvSpPr>
            <p:spPr bwMode="auto">
              <a:xfrm>
                <a:off x="1441450" y="4543425"/>
                <a:ext cx="3330625" cy="45518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spcBef>
                    <a:spcPct val="0"/>
                  </a:spcBef>
                </a:pPr>
                <a:r>
                  <a:rPr lang="en-US" altLang="zh-CN" sz="2000" b="1" dirty="0"/>
                  <a:t>PowerPlugGate</a:t>
                </a:r>
                <a:endParaRPr lang="en-US" altLang="zh-CN" sz="2000" b="1" dirty="0"/>
              </a:p>
            </p:txBody>
          </p:sp>
          <p:sp>
            <p:nvSpPr>
              <p:cNvPr id="125" name="ïsḻiḋé"/>
              <p:cNvSpPr/>
              <p:nvPr/>
            </p:nvSpPr>
            <p:spPr bwMode="auto">
              <a:xfrm>
                <a:off x="1441450" y="4998606"/>
                <a:ext cx="3330625" cy="63175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en-US" altLang="zh-CN" sz="1100" dirty="0"/>
                  <a:t>load level</a:t>
                </a:r>
                <a:endParaRPr lang="en-US" altLang="zh-CN" sz="1100" dirty="0"/>
              </a:p>
              <a:p>
                <a:pPr>
                  <a:lnSpc>
                    <a:spcPct val="150000"/>
                  </a:lnSpc>
                </a:pPr>
                <a:r>
                  <a:rPr lang="en-US" altLang="zh-CN" sz="1100" dirty="0"/>
                  <a:t>fine grained</a:t>
                </a:r>
                <a:endParaRPr lang="en-US" altLang="zh-CN" sz="1100" dirty="0"/>
              </a:p>
              <a:p>
                <a:pPr>
                  <a:lnSpc>
                    <a:spcPct val="150000"/>
                  </a:lnSpc>
                </a:pPr>
                <a:endParaRPr lang="en-US" altLang="zh-CN" sz="1100" dirty="0"/>
              </a:p>
            </p:txBody>
          </p:sp>
        </p:grpSp>
      </p:grpSp>
      <p:sp>
        <p:nvSpPr>
          <p:cNvPr id="3" name="文本框 2">
            <a:hlinkClick r:id="rId4" action="ppaction://hlinksldjump"/>
          </p:cNvPr>
          <p:cNvSpPr txBox="1"/>
          <p:nvPr/>
        </p:nvSpPr>
        <p:spPr>
          <a:xfrm>
            <a:off x="319405" y="6078855"/>
            <a:ext cx="5574030" cy="368300"/>
          </a:xfrm>
          <a:prstGeom prst="rect">
            <a:avLst/>
          </a:prstGeom>
          <a:noFill/>
        </p:spPr>
        <p:txBody>
          <a:bodyPr wrap="square" rtlCol="0">
            <a:spAutoFit/>
          </a:bodyPr>
          <a:p>
            <a:r>
              <a:rPr lang="en-US" altLang="zh-CN"/>
              <a:t>differ from traditional power system research</a:t>
            </a:r>
            <a:endParaRPr lang="en-US" altLang="zh-CN"/>
          </a:p>
        </p:txBody>
      </p:sp>
      <p:sp>
        <p:nvSpPr>
          <p:cNvPr id="6" name="文本框 5">
            <a:hlinkClick r:id="rId5" action="ppaction://hlinksldjump"/>
          </p:cNvPr>
          <p:cNvSpPr txBox="1"/>
          <p:nvPr/>
        </p:nvSpPr>
        <p:spPr>
          <a:xfrm>
            <a:off x="9079230" y="660400"/>
            <a:ext cx="2441575" cy="368300"/>
          </a:xfrm>
          <a:prstGeom prst="rect">
            <a:avLst/>
          </a:prstGeom>
          <a:noFill/>
        </p:spPr>
        <p:txBody>
          <a:bodyPr wrap="square" rtlCol="0">
            <a:spAutoFit/>
          </a:bodyPr>
          <a:p>
            <a:r>
              <a:rPr lang="en-US" altLang="zh-CN"/>
              <a:t>more fine grained</a:t>
            </a:r>
            <a:endParaRPr lang="en-US" altLang="zh-CN"/>
          </a:p>
        </p:txBody>
      </p:sp>
      <p:pic>
        <p:nvPicPr>
          <p:cNvPr id="7" name="图片 6"/>
          <p:cNvPicPr>
            <a:picLocks noChangeAspect="1"/>
          </p:cNvPicPr>
          <p:nvPr/>
        </p:nvPicPr>
        <p:blipFill>
          <a:blip r:embed="rId6"/>
          <a:srcRect l="17690" t="5587" r="19873" b="9659"/>
          <a:stretch>
            <a:fillRect/>
          </a:stretch>
        </p:blipFill>
        <p:spPr>
          <a:xfrm>
            <a:off x="10144760" y="4547235"/>
            <a:ext cx="1252855" cy="1136650"/>
          </a:xfrm>
          <a:prstGeom prst="rect">
            <a:avLst/>
          </a:prstGeom>
        </p:spPr>
      </p:pic>
      <p:pic>
        <p:nvPicPr>
          <p:cNvPr id="8" name="图片 7"/>
          <p:cNvPicPr>
            <a:picLocks noChangeAspect="1"/>
          </p:cNvPicPr>
          <p:nvPr/>
        </p:nvPicPr>
        <p:blipFill>
          <a:blip r:embed="rId7"/>
          <a:stretch>
            <a:fillRect/>
          </a:stretch>
        </p:blipFill>
        <p:spPr>
          <a:xfrm>
            <a:off x="4144010" y="4547235"/>
            <a:ext cx="1468755" cy="120142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a:xfrm>
            <a:off x="4812030" y="2341043"/>
            <a:ext cx="4535055" cy="656792"/>
          </a:xfrm>
        </p:spPr>
        <p:txBody>
          <a:bodyPr anchor="b">
            <a:normAutofit/>
          </a:bodyPr>
          <a:lstStyle/>
          <a:p>
            <a:r>
              <a:rPr lang="en-US" altLang="zh-CN" dirty="0">
                <a:sym typeface="+mn-ea"/>
              </a:rPr>
              <a:t>CONCLUSION</a:t>
            </a:r>
            <a:endParaRPr lang="en-US" altLang="zh-CN" b="0" dirty="0">
              <a:solidFill>
                <a:schemeClr val="tx2"/>
              </a:solidFill>
            </a:endParaRPr>
          </a:p>
        </p:txBody>
      </p:sp>
      <p:sp>
        <p:nvSpPr>
          <p:cNvPr id="17" name="文本框 16"/>
          <p:cNvSpPr txBox="1"/>
          <p:nvPr/>
        </p:nvSpPr>
        <p:spPr>
          <a:xfrm>
            <a:off x="3294136" y="2482121"/>
            <a:ext cx="958620" cy="1271872"/>
          </a:xfrm>
          <a:prstGeom prst="rect">
            <a:avLst/>
          </a:prstGeom>
          <a:noFill/>
        </p:spPr>
        <p:txBody>
          <a:bodyPr wrap="none" rtlCol="0">
            <a:prstTxWarp prst="textPlain">
              <a:avLst/>
            </a:prstTxWarp>
            <a:spAutoFit/>
          </a:bodyPr>
          <a:lstStyle/>
          <a:p>
            <a:r>
              <a:rPr lang="en-US" altLang="zh-CN" b="1" dirty="0">
                <a:solidFill>
                  <a:schemeClr val="tx2"/>
                </a:solidFill>
                <a:latin typeface="Impact" panose="020B0806030902050204" pitchFamily="34" charset="0"/>
                <a:ea typeface="微软雅黑" panose="020B0503020204020204" pitchFamily="34" charset="-122"/>
              </a:rPr>
              <a:t>06</a:t>
            </a:r>
            <a:endParaRPr lang="zh-CN" altLang="en-US" b="1" dirty="0">
              <a:solidFill>
                <a:schemeClr val="tx2"/>
              </a:solidFill>
              <a:latin typeface="Impact" panose="020B0806030902050204" pitchFamily="34" charset="0"/>
              <a:ea typeface="微软雅黑" panose="020B0503020204020204" pitchFamily="34" charset="-122"/>
            </a:endParaRPr>
          </a:p>
        </p:txBody>
      </p:sp>
      <p:cxnSp>
        <p:nvCxnSpPr>
          <p:cNvPr id="7" name="直接连接符 6"/>
          <p:cNvCxnSpPr/>
          <p:nvPr/>
        </p:nvCxnSpPr>
        <p:spPr>
          <a:xfrm>
            <a:off x="4655673" y="2543881"/>
            <a:ext cx="0" cy="1152144"/>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en-US" altLang="zh-CN" dirty="0">
                <a:sym typeface="+mn-ea"/>
              </a:rPr>
              <a:t>CONCLUSION</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8" name="副标题 4"/>
          <p:cNvSpPr>
            <a:spLocks noGrp="1"/>
          </p:cNvSpPr>
          <p:nvPr/>
        </p:nvSpPr>
        <p:spPr>
          <a:xfrm>
            <a:off x="669925" y="1198880"/>
            <a:ext cx="9918065" cy="4859655"/>
          </a:xfrm>
          <a:prstGeom prst="rect">
            <a:avLst/>
          </a:prstGeom>
        </p:spPr>
        <p:txBody>
          <a:bodyPr vert="horz" lIns="91440" tIns="45720" rIns="91440" bIns="45720" rtlCol="0">
            <a:normAutofit fontScale="90000"/>
          </a:bodyPr>
          <a:lst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ClrTx/>
              <a:buSzTx/>
            </a:pPr>
            <a:r>
              <a:rPr lang="en-US" sz="1600" dirty="0"/>
              <a:t>In future smart cities, </a:t>
            </a:r>
            <a:r>
              <a:rPr lang="en-US" sz="1600" dirty="0">
                <a:solidFill>
                  <a:srgbClr val="FF0000"/>
                </a:solidFill>
              </a:rPr>
              <a:t>the coincident peak demand estimation of new customers is one of the key challenges</a:t>
            </a:r>
            <a:r>
              <a:rPr lang="en-US" sz="1600" dirty="0"/>
              <a:t> for designing power equipment such as substations and power delivery lines.</a:t>
            </a:r>
            <a:endParaRPr lang="en-US" sz="1600" dirty="0"/>
          </a:p>
          <a:p>
            <a:pPr algn="just">
              <a:buClrTx/>
              <a:buSzTx/>
            </a:pPr>
            <a:r>
              <a:rPr lang="en-US" sz="1600" dirty="0"/>
              <a:t>This paper proposed a </a:t>
            </a:r>
            <a:r>
              <a:rPr lang="en-US" sz="1600" dirty="0">
                <a:solidFill>
                  <a:srgbClr val="FF0000"/>
                </a:solidFill>
              </a:rPr>
              <a:t>data-driven probabilistic peak demand estimation method</a:t>
            </a:r>
            <a:r>
              <a:rPr lang="en-US" sz="1600" dirty="0"/>
              <a:t> that includes four main stages. </a:t>
            </a:r>
            <a:endParaRPr lang="en-US" sz="1600" dirty="0"/>
          </a:p>
          <a:p>
            <a:pPr lvl="1" algn="just">
              <a:buClrTx/>
              <a:buSzTx/>
            </a:pPr>
            <a:r>
              <a:rPr lang="en-US" sz="1440" dirty="0"/>
              <a:t>In the load modeling and sampling stage, a novel VTRC method was proposed to capture the complex dependencies among consumers.</a:t>
            </a:r>
            <a:endParaRPr lang="en-US" sz="1440" dirty="0"/>
          </a:p>
          <a:p>
            <a:pPr lvl="1" algn="just">
              <a:buClrTx/>
              <a:buSzTx/>
            </a:pPr>
            <a:r>
              <a:rPr lang="en-US" sz="1440" dirty="0"/>
              <a:t>In addition, a correlation-based hierarchical clustering method was implemented in the customer grouping stage to improve the performance</a:t>
            </a:r>
            <a:r>
              <a:rPr lang="en-US" sz="1440" dirty="0">
                <a:solidFill>
                  <a:srgbClr val="FF0000"/>
                </a:solidFill>
              </a:rPr>
              <a:t> </a:t>
            </a:r>
            <a:r>
              <a:rPr lang="en-US" sz="1440" dirty="0"/>
              <a:t>of peak demand estimation. </a:t>
            </a:r>
            <a:endParaRPr lang="en-US" sz="1440" dirty="0"/>
          </a:p>
          <a:p>
            <a:pPr lvl="0" algn="just">
              <a:buClrTx/>
              <a:buSzTx/>
            </a:pPr>
            <a:r>
              <a:rPr lang="en-US" sz="1600" dirty="0"/>
              <a:t>In this work, </a:t>
            </a:r>
            <a:r>
              <a:rPr lang="en-US" sz="1600" dirty="0">
                <a:solidFill>
                  <a:srgbClr val="FF0000"/>
                </a:solidFill>
              </a:rPr>
              <a:t>a vast number of fine-grained smart meter data and the corresponding sociodemographic data across 2639 customers</a:t>
            </a:r>
            <a:r>
              <a:rPr lang="en-US" sz="1600" dirty="0"/>
              <a:t> were provided by the LCL smart meter trial. </a:t>
            </a:r>
            <a:endParaRPr lang="en-US" sz="1600" dirty="0"/>
          </a:p>
          <a:p>
            <a:pPr lvl="0" algn="just">
              <a:buClrTx/>
              <a:buSzTx/>
            </a:pPr>
            <a:r>
              <a:rPr lang="en-US" sz="1600" dirty="0"/>
              <a:t>Nine customer categories were constructed according to the information of household occupancy (i.e., 1, 2, and 3+) and wealth level (i.e., Adverse,Comfortable, and Affluent). </a:t>
            </a:r>
            <a:endParaRPr lang="en-US" sz="1600" dirty="0"/>
          </a:p>
          <a:p>
            <a:pPr algn="just">
              <a:buClrTx/>
              <a:buSzTx/>
            </a:pPr>
            <a:r>
              <a:rPr lang="en-US" sz="1600" dirty="0"/>
              <a:t>Subsequently, M1, M2, M3, and M4 were performed and compared in the context of different numbers of ng . </a:t>
            </a:r>
            <a:endParaRPr lang="en-US" sz="1600" dirty="0"/>
          </a:p>
          <a:p>
            <a:pPr algn="just">
              <a:buClrTx/>
              <a:buSzTx/>
            </a:pPr>
            <a:r>
              <a:rPr lang="en-US" sz="1600" dirty="0"/>
              <a:t>Moreover, this analysis was conducted for each category. </a:t>
            </a:r>
            <a:endParaRPr lang="en-US" sz="1600" dirty="0"/>
          </a:p>
          <a:p>
            <a:pPr algn="just">
              <a:buClrTx/>
              <a:buSzTx/>
            </a:pPr>
            <a:r>
              <a:rPr lang="en-US" sz="1600" dirty="0"/>
              <a:t>Finally, the case of multiple categories peak demand estimation was investigated. Comparing the calculated MAPE and pinball loss values of the tested methods, major conclusions stemming from the analysis are that the performance of the estimated peak demand </a:t>
            </a:r>
            <a:r>
              <a:rPr lang="en-US" sz="1600" dirty="0">
                <a:solidFill>
                  <a:srgbClr val="FF0000"/>
                </a:solidFill>
              </a:rPr>
              <a:t>exhibits gradual improvements</a:t>
            </a:r>
            <a:r>
              <a:rPr lang="en-US" sz="1600" dirty="0"/>
              <a:t> from the empirical method to the data-driven method, from using historical data to employing generated samples, and from random customer selection to cluster-based selection.</a:t>
            </a:r>
            <a:endParaRPr lang="en-US" sz="1600" dirty="0"/>
          </a:p>
          <a:p>
            <a:pPr algn="just">
              <a:buClrTx/>
              <a:buSzTx/>
            </a:pPr>
            <a:r>
              <a:rPr lang="en-US" sz="1600" dirty="0"/>
              <a:t>Further research could focus on developing the proposed peak load estimation method for a more complex situation with distributed photovoltaic, storages, and demand response.</a:t>
            </a:r>
            <a:endParaRPr lang="en-US" altLang="zh-CN" sz="1600" dirty="0"/>
          </a:p>
          <a:p>
            <a:pPr algn="just">
              <a:buClrTx/>
              <a:buSzTx/>
            </a:pPr>
            <a:endParaRPr lang="en-US" altLang="zh-CN" sz="16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4752310" y="2468592"/>
            <a:ext cx="3985202" cy="865136"/>
          </a:xfrm>
        </p:spPr>
        <p:txBody>
          <a:bodyPr>
            <a:normAutofit/>
          </a:bodyPr>
          <a:lstStyle/>
          <a:p>
            <a:r>
              <a:rPr lang="en-US" altLang="zh-CN" dirty="0">
                <a:solidFill>
                  <a:schemeClr val="tx2"/>
                </a:solidFill>
              </a:rPr>
              <a:t>Thanks.</a:t>
            </a:r>
            <a:endParaRPr lang="zh-CN" altLang="en-US" b="0" dirty="0">
              <a:solidFill>
                <a:schemeClr val="tx2"/>
              </a:solidFill>
            </a:endParaRPr>
          </a:p>
        </p:txBody>
      </p:sp>
      <p:cxnSp>
        <p:nvCxnSpPr>
          <p:cNvPr id="9" name="直接连接符 8"/>
          <p:cNvCxnSpPr/>
          <p:nvPr/>
        </p:nvCxnSpPr>
        <p:spPr>
          <a:xfrm>
            <a:off x="4520312" y="2535892"/>
            <a:ext cx="0" cy="168146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tretch>
            <a:fillRect/>
          </a:stretch>
        </p:blipFill>
        <p:spPr>
          <a:xfrm>
            <a:off x="5046345" y="3646170"/>
            <a:ext cx="3335655" cy="3097530"/>
          </a:xfrm>
          <a:prstGeom prst="rect">
            <a:avLst/>
          </a:prstGeom>
        </p:spPr>
      </p:pic>
      <p:sp>
        <p:nvSpPr>
          <p:cNvPr id="2" name="标题 1"/>
          <p:cNvSpPr>
            <a:spLocks noGrp="1"/>
          </p:cNvSpPr>
          <p:nvPr>
            <p:ph type="title"/>
          </p:nvPr>
        </p:nvSpPr>
        <p:spPr>
          <a:xfrm>
            <a:off x="551814" y="74931"/>
            <a:ext cx="10850563" cy="1028699"/>
          </a:xfrm>
        </p:spPr>
        <p:txBody>
          <a:bodyPr/>
          <a:lstStyle/>
          <a:p>
            <a:r>
              <a:rPr lang="zh-CN" altLang="en-US" dirty="0">
                <a:sym typeface="+mn-ea"/>
              </a:rPr>
              <a:t>附图</a:t>
            </a:r>
            <a:r>
              <a:rPr lang="en-US" altLang="zh-CN" dirty="0">
                <a:sym typeface="+mn-ea"/>
              </a:rPr>
              <a:t>1</a:t>
            </a:r>
            <a:endParaRPr lang="en-US" altLang="zh-CN" dirty="0">
              <a:sym typeface="+mn-ea"/>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5" name="图片 4"/>
          <p:cNvPicPr>
            <a:picLocks noChangeAspect="1"/>
          </p:cNvPicPr>
          <p:nvPr/>
        </p:nvPicPr>
        <p:blipFill>
          <a:blip r:embed="rId2"/>
          <a:stretch>
            <a:fillRect/>
          </a:stretch>
        </p:blipFill>
        <p:spPr>
          <a:xfrm>
            <a:off x="355600" y="1170305"/>
            <a:ext cx="4495165" cy="2475865"/>
          </a:xfrm>
          <a:prstGeom prst="rect">
            <a:avLst/>
          </a:prstGeom>
        </p:spPr>
      </p:pic>
      <p:pic>
        <p:nvPicPr>
          <p:cNvPr id="6" name="图片 5"/>
          <p:cNvPicPr>
            <a:picLocks noChangeAspect="1"/>
          </p:cNvPicPr>
          <p:nvPr/>
        </p:nvPicPr>
        <p:blipFill>
          <a:blip r:embed="rId3"/>
          <a:stretch>
            <a:fillRect/>
          </a:stretch>
        </p:blipFill>
        <p:spPr>
          <a:xfrm>
            <a:off x="5080000" y="151130"/>
            <a:ext cx="3302000" cy="3368040"/>
          </a:xfrm>
          <a:prstGeom prst="rect">
            <a:avLst/>
          </a:prstGeom>
        </p:spPr>
      </p:pic>
      <p:pic>
        <p:nvPicPr>
          <p:cNvPr id="7" name="图片 6"/>
          <p:cNvPicPr>
            <a:picLocks noChangeAspect="1"/>
          </p:cNvPicPr>
          <p:nvPr/>
        </p:nvPicPr>
        <p:blipFill>
          <a:blip r:embed="rId4"/>
          <a:stretch>
            <a:fillRect/>
          </a:stretch>
        </p:blipFill>
        <p:spPr>
          <a:xfrm>
            <a:off x="1723390" y="3712845"/>
            <a:ext cx="2809875" cy="2809875"/>
          </a:xfrm>
          <a:prstGeom prst="rect">
            <a:avLst/>
          </a:prstGeom>
        </p:spPr>
      </p:pic>
      <p:pic>
        <p:nvPicPr>
          <p:cNvPr id="3" name="图片 2"/>
          <p:cNvPicPr>
            <a:picLocks noChangeAspect="1"/>
          </p:cNvPicPr>
          <p:nvPr/>
        </p:nvPicPr>
        <p:blipFill>
          <a:blip r:embed="rId5"/>
          <a:stretch>
            <a:fillRect/>
          </a:stretch>
        </p:blipFill>
        <p:spPr>
          <a:xfrm>
            <a:off x="8610600" y="3712845"/>
            <a:ext cx="3390265" cy="2978150"/>
          </a:xfrm>
          <a:prstGeom prst="rect">
            <a:avLst/>
          </a:prstGeom>
        </p:spPr>
      </p:pic>
      <p:pic>
        <p:nvPicPr>
          <p:cNvPr id="8" name="图片 7"/>
          <p:cNvPicPr>
            <a:picLocks noChangeAspect="1"/>
          </p:cNvPicPr>
          <p:nvPr/>
        </p:nvPicPr>
        <p:blipFill>
          <a:blip r:embed="rId6"/>
          <a:stretch>
            <a:fillRect/>
          </a:stretch>
        </p:blipFill>
        <p:spPr>
          <a:xfrm>
            <a:off x="8677275" y="74930"/>
            <a:ext cx="3323590" cy="3323590"/>
          </a:xfrm>
          <a:prstGeom prst="rect">
            <a:avLst/>
          </a:prstGeom>
        </p:spPr>
      </p:pic>
      <p:pic>
        <p:nvPicPr>
          <p:cNvPr id="10" name="图片 9"/>
          <p:cNvPicPr>
            <a:picLocks noChangeAspect="1"/>
          </p:cNvPicPr>
          <p:nvPr/>
        </p:nvPicPr>
        <p:blipFill>
          <a:blip r:embed="rId7"/>
          <a:stretch>
            <a:fillRect/>
          </a:stretch>
        </p:blipFill>
        <p:spPr>
          <a:xfrm>
            <a:off x="10942320" y="74930"/>
            <a:ext cx="1058545" cy="1529715"/>
          </a:xfrm>
          <a:prstGeom prst="rect">
            <a:avLst/>
          </a:prstGeom>
        </p:spPr>
      </p:pic>
      <p:sp>
        <p:nvSpPr>
          <p:cNvPr id="12" name="文本框 11">
            <a:hlinkClick r:id="rId8" action="ppaction://hlinksldjump"/>
          </p:cNvPr>
          <p:cNvSpPr txBox="1"/>
          <p:nvPr/>
        </p:nvSpPr>
        <p:spPr>
          <a:xfrm>
            <a:off x="355600" y="5123180"/>
            <a:ext cx="1139190" cy="368300"/>
          </a:xfrm>
          <a:prstGeom prst="rect">
            <a:avLst/>
          </a:prstGeom>
          <a:noFill/>
        </p:spPr>
        <p:txBody>
          <a:bodyPr wrap="square" rtlCol="0">
            <a:spAutoFit/>
          </a:bodyPr>
          <a:p>
            <a:r>
              <a:rPr lang="zh-CN" altLang="en-US"/>
              <a:t>回项目图</a:t>
            </a:r>
            <a:endParaRPr lang="zh-CN" altLang="en-US"/>
          </a:p>
        </p:txBody>
      </p:sp>
      <p:sp>
        <p:nvSpPr>
          <p:cNvPr id="13" name="文本框 12">
            <a:hlinkClick r:id="rId9" action="ppaction://hlinksldjump"/>
          </p:cNvPr>
          <p:cNvSpPr txBox="1"/>
          <p:nvPr/>
        </p:nvSpPr>
        <p:spPr>
          <a:xfrm>
            <a:off x="446405" y="5767070"/>
            <a:ext cx="1140460" cy="368300"/>
          </a:xfrm>
          <a:prstGeom prst="rect">
            <a:avLst/>
          </a:prstGeom>
          <a:noFill/>
        </p:spPr>
        <p:txBody>
          <a:bodyPr wrap="square" rtlCol="0">
            <a:spAutoFit/>
          </a:bodyPr>
          <a:p>
            <a:r>
              <a:rPr lang="zh-CN" altLang="en-US"/>
              <a:t>回摘要</a:t>
            </a:r>
            <a:endParaRPr lang="zh-CN" altLang="en-US"/>
          </a:p>
        </p:txBody>
      </p:sp>
      <p:pic>
        <p:nvPicPr>
          <p:cNvPr id="11" name="图片 10"/>
          <p:cNvPicPr>
            <a:picLocks noChangeAspect="1"/>
          </p:cNvPicPr>
          <p:nvPr/>
        </p:nvPicPr>
        <p:blipFill>
          <a:blip r:embed="rId10"/>
          <a:stretch>
            <a:fillRect/>
          </a:stretch>
        </p:blipFill>
        <p:spPr>
          <a:xfrm>
            <a:off x="6775450" y="2239645"/>
            <a:ext cx="3387725" cy="253873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zh-CN" altLang="en-US" dirty="0">
                <a:sym typeface="+mn-ea"/>
              </a:rPr>
              <a:t>附图</a:t>
            </a:r>
            <a:r>
              <a:rPr lang="en-US" altLang="zh-CN" dirty="0">
                <a:sym typeface="+mn-ea"/>
              </a:rPr>
              <a:t>2 IEC61850</a:t>
            </a:r>
            <a:endParaRPr lang="en-US" altLang="zh-CN" dirty="0">
              <a:sym typeface="+mn-ea"/>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5" name="文本框 4">
            <a:hlinkClick r:id="rId1" action="ppaction://hlinksldjump"/>
          </p:cNvPr>
          <p:cNvSpPr txBox="1"/>
          <p:nvPr/>
        </p:nvSpPr>
        <p:spPr>
          <a:xfrm>
            <a:off x="897890" y="1365250"/>
            <a:ext cx="9285605" cy="1198880"/>
          </a:xfrm>
          <a:prstGeom prst="rect">
            <a:avLst/>
          </a:prstGeom>
          <a:noFill/>
        </p:spPr>
        <p:txBody>
          <a:bodyPr wrap="square" rtlCol="0" anchor="t">
            <a:spAutoFit/>
          </a:bodyPr>
          <a:p>
            <a:r>
              <a:rPr lang="zh-CN" altLang="en-US"/>
              <a:t>IEC61850标准是电力系统自动化领域唯一的全球通用标准。它通过标准的实现，实现了智能变电站的工程运作标准化。使得智能变电站的工程实施变得规范、统一和透明。不论是哪个系统集成商建立的智能变电站工程都可以通过SCD（系统配置）文件了解整个变电站的结构和布局，对于智能化变电站发展具有不可替代的作用</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zh-CN" altLang="en-US" dirty="0">
                <a:sym typeface="+mn-ea"/>
              </a:rPr>
              <a:t>附图</a:t>
            </a:r>
            <a:r>
              <a:rPr lang="en-US" altLang="zh-CN" dirty="0">
                <a:sym typeface="+mn-ea"/>
              </a:rPr>
              <a:t>3</a:t>
            </a:r>
            <a:r>
              <a:rPr lang="en-US" altLang="zh-CN" dirty="0">
                <a:sym typeface="+mn-ea"/>
              </a:rPr>
              <a:t> AMI advanced meter infrastruture</a:t>
            </a:r>
            <a:endParaRPr lang="en-US" altLang="zh-CN" dirty="0">
              <a:sym typeface="+mn-ea"/>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6" name="文本框 5"/>
          <p:cNvSpPr txBox="1"/>
          <p:nvPr/>
        </p:nvSpPr>
        <p:spPr>
          <a:xfrm>
            <a:off x="897890" y="1327785"/>
            <a:ext cx="4168775" cy="5077460"/>
          </a:xfrm>
          <a:prstGeom prst="rect">
            <a:avLst/>
          </a:prstGeom>
          <a:noFill/>
        </p:spPr>
        <p:txBody>
          <a:bodyPr wrap="square" rtlCol="0" anchor="t">
            <a:spAutoFit/>
          </a:bodyPr>
          <a:p>
            <a:r>
              <a:rPr lang="zh-CN" altLang="en-US"/>
              <a:t>AMI是英文Advanced Metering Infrastructure的缩写，翻译为高级(或先进)智能量测系统(或架构)。AMI是一套完整的包括智能电表、先进通讯网络、采集器与集中器、后台软件的系统，它能够利用双向通信系统和记录有用户详细负荷信息的智能电表，定时和即时获得用户带有时标的多种计量值，如用电量，用电需求，电压，电流等信息，同时向用户端发布命令和信息，与用户建立紧密联系。主要的功能体现为：改进客户服务、停电管理、窃电监测、线损监测、远程连接/断开用户、电能质量管理、</a:t>
            </a:r>
            <a:r>
              <a:rPr lang="zh-CN" altLang="en-US">
                <a:solidFill>
                  <a:srgbClr val="FF0000"/>
                </a:solidFill>
              </a:rPr>
              <a:t>负荷预测</a:t>
            </a:r>
            <a:r>
              <a:rPr lang="zh-CN" altLang="en-US"/>
              <a:t>、远程改变计量参数、远程升级仪表固件、预付电费购电、电价/事件信息通知，因此AMI是在智能电表和电网公司之间的一种自动双向流通的架构。</a:t>
            </a:r>
            <a:endParaRPr lang="zh-CN" altLang="en-US"/>
          </a:p>
        </p:txBody>
      </p:sp>
      <p:pic>
        <p:nvPicPr>
          <p:cNvPr id="7" name="图片 6"/>
          <p:cNvPicPr>
            <a:picLocks noChangeAspect="1"/>
          </p:cNvPicPr>
          <p:nvPr/>
        </p:nvPicPr>
        <p:blipFill>
          <a:blip r:embed="rId1"/>
          <a:stretch>
            <a:fillRect/>
          </a:stretch>
        </p:blipFill>
        <p:spPr>
          <a:xfrm>
            <a:off x="5144770" y="1104265"/>
            <a:ext cx="7012940" cy="55079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zh-CN" altLang="en-US" dirty="0">
                <a:sym typeface="+mn-ea"/>
              </a:rPr>
              <a:t>附图</a:t>
            </a:r>
            <a:r>
              <a:rPr lang="en-US" altLang="zh-CN" dirty="0">
                <a:sym typeface="+mn-ea"/>
              </a:rPr>
              <a:t>4</a:t>
            </a:r>
            <a:r>
              <a:rPr lang="en-US" altLang="zh-CN" dirty="0">
                <a:sym typeface="+mn-ea"/>
              </a:rPr>
              <a:t> Low Carbon London Project</a:t>
            </a:r>
            <a:endParaRPr lang="en-US" altLang="zh-CN" dirty="0">
              <a:sym typeface="+mn-ea"/>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a:hlinkClick r:id="rId1" action="ppaction://hlinksldjump"/>
          </p:cNvPr>
          <p:cNvPicPr>
            <a:picLocks noChangeAspect="1"/>
          </p:cNvPicPr>
          <p:nvPr/>
        </p:nvPicPr>
        <p:blipFill>
          <a:blip r:embed="rId2"/>
          <a:stretch>
            <a:fillRect/>
          </a:stretch>
        </p:blipFill>
        <p:spPr>
          <a:xfrm>
            <a:off x="3143250" y="1103630"/>
            <a:ext cx="5286375" cy="56038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zh-CN" altLang="en-US" dirty="0">
                <a:sym typeface="+mn-ea"/>
                <a:hlinkClick r:id="rId1" action="ppaction://hlinksldjump"/>
              </a:rPr>
              <a:t>附图</a:t>
            </a:r>
            <a:r>
              <a:rPr lang="en-US" altLang="zh-CN" dirty="0">
                <a:sym typeface="+mn-ea"/>
                <a:hlinkClick r:id="rId1" action="ppaction://hlinksldjump"/>
              </a:rPr>
              <a:t>5 more fine grained signal processing from HW/SW</a:t>
            </a:r>
            <a:endParaRPr lang="en-US" altLang="zh-CN" dirty="0">
              <a:sym typeface="+mn-ea"/>
              <a:hlinkClick r:id="rId1" action="ppaction://hlinksldjump"/>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3" name="图片 2"/>
          <p:cNvPicPr>
            <a:picLocks noChangeAspect="1"/>
          </p:cNvPicPr>
          <p:nvPr/>
        </p:nvPicPr>
        <p:blipFill>
          <a:blip r:embed="rId2"/>
          <a:stretch>
            <a:fillRect/>
          </a:stretch>
        </p:blipFill>
        <p:spPr>
          <a:xfrm>
            <a:off x="741680" y="1207770"/>
            <a:ext cx="5194300" cy="2752090"/>
          </a:xfrm>
          <a:prstGeom prst="rect">
            <a:avLst/>
          </a:prstGeom>
        </p:spPr>
      </p:pic>
      <p:pic>
        <p:nvPicPr>
          <p:cNvPr id="5" name="图片 4"/>
          <p:cNvPicPr>
            <a:picLocks noChangeAspect="1"/>
          </p:cNvPicPr>
          <p:nvPr/>
        </p:nvPicPr>
        <p:blipFill>
          <a:blip r:embed="rId3"/>
          <a:stretch>
            <a:fillRect/>
          </a:stretch>
        </p:blipFill>
        <p:spPr>
          <a:xfrm>
            <a:off x="6823075" y="1120140"/>
            <a:ext cx="3997325" cy="5600700"/>
          </a:xfrm>
          <a:prstGeom prst="rect">
            <a:avLst/>
          </a:prstGeom>
        </p:spPr>
      </p:pic>
      <p:sp>
        <p:nvSpPr>
          <p:cNvPr id="6" name="文本框 5"/>
          <p:cNvSpPr txBox="1"/>
          <p:nvPr/>
        </p:nvSpPr>
        <p:spPr>
          <a:xfrm>
            <a:off x="203835" y="4140200"/>
            <a:ext cx="6997065" cy="2306955"/>
          </a:xfrm>
          <a:prstGeom prst="rect">
            <a:avLst/>
          </a:prstGeom>
          <a:noFill/>
        </p:spPr>
        <p:txBody>
          <a:bodyPr wrap="square" rtlCol="0" anchor="t">
            <a:spAutoFit/>
          </a:bodyPr>
          <a:p>
            <a:r>
              <a:rPr lang="zh-CN" altLang="en-US"/>
              <a:t>NILM (or disaggregation) is a growing research field which began in 1985 with a report written by George W. Hart (MIT) for Electric Power Research Institute (EPRI). NILM is used to discern what electrical loads (e.g., appliances) are running within a home/building using only the aggregate power meter. Why? To help occupants understand how they and their appliance use energy so that they could conserve to either save money, the environment, or both.</a:t>
            </a:r>
            <a:endParaRPr lang="zh-CN" altLang="en-US"/>
          </a:p>
        </p:txBody>
      </p:sp>
      <p:sp>
        <p:nvSpPr>
          <p:cNvPr id="12" name="文本框 11">
            <a:hlinkClick r:id="rId1" action="ppaction://hlinksldjump"/>
          </p:cNvPr>
          <p:cNvSpPr txBox="1"/>
          <p:nvPr/>
        </p:nvSpPr>
        <p:spPr>
          <a:xfrm>
            <a:off x="10963275" y="5872480"/>
            <a:ext cx="1139190" cy="368300"/>
          </a:xfrm>
          <a:prstGeom prst="rect">
            <a:avLst/>
          </a:prstGeom>
          <a:noFill/>
        </p:spPr>
        <p:txBody>
          <a:bodyPr wrap="square" rtlCol="0">
            <a:spAutoFit/>
          </a:bodyPr>
          <a:p>
            <a:r>
              <a:rPr lang="zh-CN" altLang="en-US"/>
              <a:t>回项目图</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zh-CN" altLang="en-US" dirty="0">
                <a:sym typeface="+mn-ea"/>
              </a:rPr>
              <a:t>附图</a:t>
            </a:r>
            <a:r>
              <a:rPr lang="en-US" altLang="zh-CN" dirty="0">
                <a:sym typeface="+mn-ea"/>
              </a:rPr>
              <a:t>5 </a:t>
            </a:r>
            <a:r>
              <a:rPr lang="zh-CN" altLang="en-US" dirty="0">
                <a:sym typeface="+mn-ea"/>
              </a:rPr>
              <a:t>分位数预测，弹球函数损失</a:t>
            </a:r>
            <a:endParaRPr lang="zh-CN" altLang="en-US" dirty="0">
              <a:sym typeface="+mn-ea"/>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661035" y="1459865"/>
            <a:ext cx="6526530" cy="4987290"/>
          </a:xfrm>
          <a:prstGeom prst="rect">
            <a:avLst/>
          </a:prstGeom>
        </p:spPr>
      </p:pic>
      <p:sp>
        <p:nvSpPr>
          <p:cNvPr id="6" name="文本框 5"/>
          <p:cNvSpPr txBox="1"/>
          <p:nvPr/>
        </p:nvSpPr>
        <p:spPr>
          <a:xfrm>
            <a:off x="7885430" y="1631315"/>
            <a:ext cx="2540000" cy="3138170"/>
          </a:xfrm>
          <a:prstGeom prst="rect">
            <a:avLst/>
          </a:prstGeom>
          <a:noFill/>
        </p:spPr>
        <p:txBody>
          <a:bodyPr wrap="square" rtlCol="0" anchor="t">
            <a:spAutoFit/>
          </a:bodyPr>
          <a:p>
            <a:r>
              <a:rPr lang="zh-CN" altLang="en-US"/>
              <a:t>评估分位数预测是一个很微妙的问题。传统预测的目标是使预测尽量接近观察值，与之相比，分位数预测的确会（有意）出现偏差。因此观察值与预测值的比较不尽如人意。借助 pinball 损失函数将返回可解释为分位数预测模式准确度的值。</a:t>
            </a:r>
            <a:endParaRPr lang="zh-CN" altLang="en-US"/>
          </a:p>
        </p:txBody>
      </p:sp>
      <p:sp>
        <p:nvSpPr>
          <p:cNvPr id="3" name="文本框 2">
            <a:hlinkClick r:id="rId2" action="ppaction://hlinksldjump"/>
          </p:cNvPr>
          <p:cNvSpPr txBox="1"/>
          <p:nvPr/>
        </p:nvSpPr>
        <p:spPr>
          <a:xfrm>
            <a:off x="7911465" y="5428615"/>
            <a:ext cx="1857375" cy="368300"/>
          </a:xfrm>
          <a:prstGeom prst="rect">
            <a:avLst/>
          </a:prstGeom>
          <a:noFill/>
        </p:spPr>
        <p:txBody>
          <a:bodyPr wrap="square" rtlCol="0">
            <a:spAutoFit/>
          </a:bodyPr>
          <a:p>
            <a:r>
              <a:rPr lang="zh-CN" altLang="en-US"/>
              <a:t>返回度量页面</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814" y="74931"/>
            <a:ext cx="10850563" cy="1028699"/>
          </a:xfrm>
        </p:spPr>
        <p:txBody>
          <a:bodyPr/>
          <a:lstStyle/>
          <a:p>
            <a:r>
              <a:rPr lang="zh-CN" altLang="en-US" dirty="0">
                <a:sym typeface="+mn-ea"/>
              </a:rPr>
              <a:t>附图</a:t>
            </a:r>
            <a:r>
              <a:rPr lang="en-US" altLang="zh-CN" dirty="0">
                <a:sym typeface="+mn-ea"/>
              </a:rPr>
              <a:t>6 Sensys19'</a:t>
            </a:r>
            <a:endParaRPr lang="en-US" altLang="zh-CN" dirty="0">
              <a:sym typeface="+mn-ea"/>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3" name="文本框 2"/>
          <p:cNvSpPr txBox="1"/>
          <p:nvPr/>
        </p:nvSpPr>
        <p:spPr>
          <a:xfrm>
            <a:off x="4130675" y="2311400"/>
            <a:ext cx="1962150" cy="368300"/>
          </a:xfrm>
          <a:prstGeom prst="rect">
            <a:avLst/>
          </a:prstGeom>
          <a:noFill/>
        </p:spPr>
        <p:txBody>
          <a:bodyPr wrap="square" rtlCol="0" anchor="t">
            <a:spAutoFit/>
          </a:bodyPr>
          <a:p>
            <a:r>
              <a:rPr lang="en-US" altLang="zh-CN"/>
              <a:t>Xiaofan Jiang: </a:t>
            </a:r>
            <a:endParaRPr lang="en-US" altLang="zh-CN"/>
          </a:p>
        </p:txBody>
      </p:sp>
      <p:sp>
        <p:nvSpPr>
          <p:cNvPr id="7" name="文本框 6"/>
          <p:cNvSpPr txBox="1"/>
          <p:nvPr/>
        </p:nvSpPr>
        <p:spPr>
          <a:xfrm>
            <a:off x="4130675" y="2911475"/>
            <a:ext cx="2540000" cy="368300"/>
          </a:xfrm>
          <a:prstGeom prst="rect">
            <a:avLst/>
          </a:prstGeom>
          <a:noFill/>
        </p:spPr>
        <p:txBody>
          <a:bodyPr wrap="square" rtlCol="0" anchor="t">
            <a:spAutoFit/>
          </a:bodyPr>
          <a:p>
            <a:r>
              <a:rPr lang="zh-CN" altLang="en-US"/>
              <a:t>Prabal Dutta</a:t>
            </a:r>
            <a:endParaRPr lang="zh-CN" altLang="en-US"/>
          </a:p>
        </p:txBody>
      </p:sp>
      <p:sp>
        <p:nvSpPr>
          <p:cNvPr id="8" name="文本框 7"/>
          <p:cNvSpPr txBox="1"/>
          <p:nvPr/>
        </p:nvSpPr>
        <p:spPr>
          <a:xfrm>
            <a:off x="660400" y="1664335"/>
            <a:ext cx="9867265" cy="368300"/>
          </a:xfrm>
          <a:prstGeom prst="rect">
            <a:avLst/>
          </a:prstGeom>
          <a:noFill/>
        </p:spPr>
        <p:txBody>
          <a:bodyPr wrap="square" rtlCol="0" anchor="t">
            <a:spAutoFit/>
          </a:bodyPr>
          <a:p>
            <a:r>
              <a:rPr lang="zh-CN" altLang="en-US"/>
              <a:t>Micro Power Meter for Energy Monitoring of Wireless Sensor Networks at Scale</a:t>
            </a:r>
            <a:r>
              <a:rPr lang="en-US" altLang="zh-CN"/>
              <a:t>, IPSN07</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5" name="组合 4"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p:nvPr/>
        </p:nvGrpSpPr>
        <p:grpSpPr>
          <a:xfrm>
            <a:off x="865188" y="1716027"/>
            <a:ext cx="10461625" cy="3337955"/>
            <a:chOff x="669925" y="1916832"/>
            <a:chExt cx="10461625" cy="3337955"/>
          </a:xfrm>
        </p:grpSpPr>
        <p:sp>
          <p:nvSpPr>
            <p:cNvPr id="6" name="iṩļïḓe"/>
            <p:cNvSpPr/>
            <p:nvPr/>
          </p:nvSpPr>
          <p:spPr bwMode="blackWhite">
            <a:xfrm>
              <a:off x="669925" y="1916832"/>
              <a:ext cx="5137150" cy="1254512"/>
            </a:xfrm>
            <a:custGeom>
              <a:avLst/>
              <a:gdLst>
                <a:gd name="T0" fmla="*/ 0 w 3559"/>
                <a:gd name="T1" fmla="*/ 496 h 896"/>
                <a:gd name="T2" fmla="*/ 2943 w 3559"/>
                <a:gd name="T3" fmla="*/ 496 h 896"/>
                <a:gd name="T4" fmla="*/ 2663 w 3559"/>
                <a:gd name="T5" fmla="*/ 0 h 896"/>
                <a:gd name="T6" fmla="*/ 3063 w 3559"/>
                <a:gd name="T7" fmla="*/ 0 h 896"/>
                <a:gd name="T8" fmla="*/ 3558 w 3559"/>
                <a:gd name="T9" fmla="*/ 895 h 896"/>
                <a:gd name="T10" fmla="*/ 0 w 3559"/>
                <a:gd name="T11" fmla="*/ 895 h 896"/>
              </a:gdLst>
              <a:ahLst/>
              <a:cxnLst>
                <a:cxn ang="0">
                  <a:pos x="T0" y="T1"/>
                </a:cxn>
                <a:cxn ang="0">
                  <a:pos x="T2" y="T3"/>
                </a:cxn>
                <a:cxn ang="0">
                  <a:pos x="T4" y="T5"/>
                </a:cxn>
                <a:cxn ang="0">
                  <a:pos x="T6" y="T7"/>
                </a:cxn>
                <a:cxn ang="0">
                  <a:pos x="T8" y="T9"/>
                </a:cxn>
                <a:cxn ang="0">
                  <a:pos x="T10" y="T11"/>
                </a:cxn>
              </a:cxnLst>
              <a:rect l="0" t="0" r="r" b="b"/>
              <a:pathLst>
                <a:path w="3559" h="896">
                  <a:moveTo>
                    <a:pt x="0" y="496"/>
                  </a:moveTo>
                  <a:lnTo>
                    <a:pt x="2943" y="496"/>
                  </a:lnTo>
                  <a:lnTo>
                    <a:pt x="2663" y="0"/>
                  </a:lnTo>
                  <a:lnTo>
                    <a:pt x="3063" y="0"/>
                  </a:lnTo>
                  <a:lnTo>
                    <a:pt x="3558" y="895"/>
                  </a:lnTo>
                  <a:lnTo>
                    <a:pt x="0" y="895"/>
                  </a:lnTo>
                </a:path>
              </a:pathLst>
            </a:custGeom>
            <a:solidFill>
              <a:schemeClr val="bg1">
                <a:lumMod val="65000"/>
              </a:schemeClr>
            </a:solidFill>
            <a:ln w="12700" cap="flat" cmpd="sng">
              <a:noFill/>
              <a:bevel/>
            </a:ln>
          </p:spPr>
          <p:txBody>
            <a:bodyPr wrap="square" lIns="91440" tIns="45720" rIns="91440" bIns="45720" anchor="ctr">
              <a:normAutofit/>
            </a:bodyPr>
            <a:lstStyle/>
            <a:p>
              <a:pPr algn="ctr"/>
            </a:p>
          </p:txBody>
        </p:sp>
        <p:sp>
          <p:nvSpPr>
            <p:cNvPr id="7" name="íŝļiďè"/>
            <p:cNvSpPr/>
            <p:nvPr/>
          </p:nvSpPr>
          <p:spPr bwMode="blackWhite">
            <a:xfrm>
              <a:off x="669925" y="4000275"/>
              <a:ext cx="5137150" cy="1254512"/>
            </a:xfrm>
            <a:custGeom>
              <a:avLst/>
              <a:gdLst>
                <a:gd name="T0" fmla="*/ 0 w 3559"/>
                <a:gd name="T1" fmla="*/ 399 h 896"/>
                <a:gd name="T2" fmla="*/ 2943 w 3559"/>
                <a:gd name="T3" fmla="*/ 399 h 896"/>
                <a:gd name="T4" fmla="*/ 2687 w 3559"/>
                <a:gd name="T5" fmla="*/ 895 h 896"/>
                <a:gd name="T6" fmla="*/ 3087 w 3559"/>
                <a:gd name="T7" fmla="*/ 895 h 896"/>
                <a:gd name="T8" fmla="*/ 3558 w 3559"/>
                <a:gd name="T9" fmla="*/ 0 h 896"/>
                <a:gd name="T10" fmla="*/ 0 w 3559"/>
                <a:gd name="T11" fmla="*/ 0 h 896"/>
              </a:gdLst>
              <a:ahLst/>
              <a:cxnLst>
                <a:cxn ang="0">
                  <a:pos x="T0" y="T1"/>
                </a:cxn>
                <a:cxn ang="0">
                  <a:pos x="T2" y="T3"/>
                </a:cxn>
                <a:cxn ang="0">
                  <a:pos x="T4" y="T5"/>
                </a:cxn>
                <a:cxn ang="0">
                  <a:pos x="T6" y="T7"/>
                </a:cxn>
                <a:cxn ang="0">
                  <a:pos x="T8" y="T9"/>
                </a:cxn>
                <a:cxn ang="0">
                  <a:pos x="T10" y="T11"/>
                </a:cxn>
              </a:cxnLst>
              <a:rect l="0" t="0" r="r" b="b"/>
              <a:pathLst>
                <a:path w="3559" h="896">
                  <a:moveTo>
                    <a:pt x="0" y="399"/>
                  </a:moveTo>
                  <a:lnTo>
                    <a:pt x="2943" y="399"/>
                  </a:lnTo>
                  <a:lnTo>
                    <a:pt x="2687" y="895"/>
                  </a:lnTo>
                  <a:lnTo>
                    <a:pt x="3087" y="895"/>
                  </a:lnTo>
                  <a:lnTo>
                    <a:pt x="3558" y="0"/>
                  </a:lnTo>
                  <a:lnTo>
                    <a:pt x="0" y="0"/>
                  </a:lnTo>
                </a:path>
              </a:pathLst>
            </a:custGeom>
            <a:solidFill>
              <a:schemeClr val="bg1">
                <a:lumMod val="65000"/>
              </a:schemeClr>
            </a:solidFill>
            <a:ln w="12700" cap="flat" cmpd="sng">
              <a:noFill/>
              <a:bevel/>
            </a:ln>
          </p:spPr>
          <p:txBody>
            <a:bodyPr wrap="square" lIns="91440" tIns="45720" rIns="91440" bIns="45720" anchor="ctr">
              <a:normAutofit/>
            </a:bodyPr>
            <a:lstStyle/>
            <a:p>
              <a:pPr algn="ctr"/>
            </a:p>
          </p:txBody>
        </p:sp>
        <p:sp>
          <p:nvSpPr>
            <p:cNvPr id="8" name="íṧľiḍê"/>
            <p:cNvSpPr/>
            <p:nvPr/>
          </p:nvSpPr>
          <p:spPr bwMode="blackWhite">
            <a:xfrm>
              <a:off x="1841500" y="1916832"/>
              <a:ext cx="6153150" cy="3337955"/>
            </a:xfrm>
            <a:custGeom>
              <a:avLst/>
              <a:gdLst>
                <a:gd name="T0" fmla="*/ 0 w 4263"/>
                <a:gd name="T1" fmla="*/ 1388271 h 2383"/>
                <a:gd name="T2" fmla="*/ 5411816 w 4263"/>
                <a:gd name="T3" fmla="*/ 1388271 h 2383"/>
                <a:gd name="T4" fmla="*/ 4628186 w 4263"/>
                <a:gd name="T5" fmla="*/ 0 h 2383"/>
                <a:gd name="T6" fmla="*/ 5238638 w 4263"/>
                <a:gd name="T7" fmla="*/ 0 h 2383"/>
                <a:gd name="T8" fmla="*/ 6150711 w 4263"/>
                <a:gd name="T9" fmla="*/ 1690861 h 2383"/>
                <a:gd name="T10" fmla="*/ 5238638 w 4263"/>
                <a:gd name="T11" fmla="*/ 3336894 h 2383"/>
                <a:gd name="T12" fmla="*/ 4696014 w 4263"/>
                <a:gd name="T13" fmla="*/ 3336894 h 2383"/>
                <a:gd name="T14" fmla="*/ 5446452 w 4263"/>
                <a:gd name="T15" fmla="*/ 1948623 h 2383"/>
                <a:gd name="T16" fmla="*/ 0 w 4263"/>
                <a:gd name="T17" fmla="*/ 1948623 h 23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63"/>
                <a:gd name="T28" fmla="*/ 0 h 2383"/>
                <a:gd name="T29" fmla="*/ 4263 w 4263"/>
                <a:gd name="T30" fmla="*/ 2383 h 23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63" h="2383">
                  <a:moveTo>
                    <a:pt x="0" y="991"/>
                  </a:moveTo>
                  <a:lnTo>
                    <a:pt x="3750" y="991"/>
                  </a:lnTo>
                  <a:lnTo>
                    <a:pt x="3207" y="0"/>
                  </a:lnTo>
                  <a:lnTo>
                    <a:pt x="3630" y="0"/>
                  </a:lnTo>
                  <a:lnTo>
                    <a:pt x="4262" y="1207"/>
                  </a:lnTo>
                  <a:lnTo>
                    <a:pt x="3630" y="2382"/>
                  </a:lnTo>
                  <a:lnTo>
                    <a:pt x="3254" y="2382"/>
                  </a:lnTo>
                  <a:lnTo>
                    <a:pt x="3774" y="1391"/>
                  </a:lnTo>
                  <a:lnTo>
                    <a:pt x="0" y="1391"/>
                  </a:lnTo>
                </a:path>
              </a:pathLst>
            </a:custGeom>
            <a:solidFill>
              <a:schemeClr val="accent1"/>
            </a:solidFill>
            <a:ln w="12700" cap="flat" cmpd="sng">
              <a:noFill/>
              <a:bevel/>
            </a:ln>
          </p:spPr>
          <p:txBody>
            <a:bodyPr wrap="square" lIns="91440" tIns="45720" rIns="91440" bIns="45720" anchor="ctr">
              <a:normAutofit/>
            </a:bodyPr>
            <a:lstStyle/>
            <a:p>
              <a:pPr algn="ctr"/>
            </a:p>
          </p:txBody>
        </p:sp>
        <p:sp>
          <p:nvSpPr>
            <p:cNvPr id="9" name="íSḻîḋé"/>
            <p:cNvSpPr txBox="1"/>
            <p:nvPr/>
          </p:nvSpPr>
          <p:spPr>
            <a:xfrm>
              <a:off x="669925" y="2619248"/>
              <a:ext cx="4254500" cy="521720"/>
            </a:xfrm>
            <a:prstGeom prst="rect">
              <a:avLst/>
            </a:prstGeom>
            <a:noFill/>
          </p:spPr>
          <p:txBody>
            <a:bodyPr wrap="square" lIns="91440" tIns="45720" rIns="91440" bIns="45720" anchor="ctr" anchorCtr="0">
              <a:normAutofit/>
            </a:bodyPr>
            <a:lstStyle/>
            <a:p>
              <a:pPr lvl="0"/>
              <a:r>
                <a:rPr lang="en-US" sz="1400" b="1" dirty="0">
                  <a:sym typeface="+mn-ea"/>
                </a:rPr>
                <a:t>Power Load Forecasting</a:t>
              </a:r>
              <a:endParaRPr lang="zh-CN" altLang="en-US" sz="1400" b="1" dirty="0">
                <a:solidFill>
                  <a:schemeClr val="bg1"/>
                </a:solidFill>
              </a:endParaRPr>
            </a:p>
          </p:txBody>
        </p:sp>
        <p:sp>
          <p:nvSpPr>
            <p:cNvPr id="10" name="íS1íde"/>
            <p:cNvSpPr txBox="1"/>
            <p:nvPr/>
          </p:nvSpPr>
          <p:spPr>
            <a:xfrm>
              <a:off x="1841500" y="3325262"/>
              <a:ext cx="5351780" cy="520700"/>
            </a:xfrm>
            <a:prstGeom prst="rect">
              <a:avLst/>
            </a:prstGeom>
            <a:noFill/>
          </p:spPr>
          <p:txBody>
            <a:bodyPr wrap="square" lIns="91440" tIns="45720" rIns="91440" bIns="45720" anchor="ctr" anchorCtr="0">
              <a:normAutofit/>
            </a:bodyPr>
            <a:lstStyle/>
            <a:p>
              <a:pPr>
                <a:spcBef>
                  <a:spcPct val="0"/>
                </a:spcBef>
              </a:pPr>
              <a:r>
                <a:rPr lang="en-US" sz="1400" b="1" dirty="0">
                  <a:solidFill>
                    <a:schemeClr val="bg1"/>
                  </a:solidFill>
                </a:rPr>
                <a:t>Activity Learning: Discovering ...from sensor data </a:t>
              </a:r>
              <a:endParaRPr lang="en-US" sz="1400" b="1" dirty="0">
                <a:solidFill>
                  <a:schemeClr val="bg1"/>
                </a:solidFill>
              </a:endParaRPr>
            </a:p>
            <a:p>
              <a:pPr>
                <a:spcBef>
                  <a:spcPct val="0"/>
                </a:spcBef>
              </a:pPr>
              <a:r>
                <a:rPr lang="en-US" sz="1400" b="1" dirty="0">
                  <a:solidFill>
                    <a:schemeClr val="bg1"/>
                  </a:solidFill>
                </a:rPr>
                <a:t>for load forecasting also for localization(position forecasting) </a:t>
              </a:r>
              <a:endParaRPr lang="en-US" sz="1400" b="1" dirty="0">
                <a:solidFill>
                  <a:schemeClr val="bg1"/>
                </a:solidFill>
              </a:endParaRPr>
            </a:p>
          </p:txBody>
        </p:sp>
        <p:sp>
          <p:nvSpPr>
            <p:cNvPr id="11" name="îsḷidè"/>
            <p:cNvSpPr txBox="1"/>
            <p:nvPr/>
          </p:nvSpPr>
          <p:spPr>
            <a:xfrm>
              <a:off x="669925" y="4010749"/>
              <a:ext cx="4254500" cy="521720"/>
            </a:xfrm>
            <a:prstGeom prst="rect">
              <a:avLst/>
            </a:prstGeom>
            <a:noFill/>
          </p:spPr>
          <p:txBody>
            <a:bodyPr wrap="square" lIns="91440" tIns="45720" rIns="91440" bIns="45720" anchor="ctr" anchorCtr="0">
              <a:normAutofit/>
            </a:bodyPr>
            <a:lstStyle/>
            <a:p>
              <a:pPr>
                <a:spcBef>
                  <a:spcPct val="0"/>
                </a:spcBef>
              </a:pPr>
              <a:r>
                <a:rPr lang="en-US" sz="1400" b="1" dirty="0">
                  <a:solidFill>
                    <a:schemeClr val="bg1"/>
                  </a:solidFill>
                </a:rPr>
                <a:t>Power Safety Analysis </a:t>
              </a:r>
              <a:endParaRPr lang="en-US" sz="1400" b="1" dirty="0">
                <a:solidFill>
                  <a:schemeClr val="bg1"/>
                </a:solidFill>
              </a:endParaRPr>
            </a:p>
          </p:txBody>
        </p:sp>
        <p:sp>
          <p:nvSpPr>
            <p:cNvPr id="27" name="ïṧļîḑê"/>
            <p:cNvSpPr txBox="1"/>
            <p:nvPr/>
          </p:nvSpPr>
          <p:spPr>
            <a:xfrm>
              <a:off x="8223250" y="3030774"/>
              <a:ext cx="2908300" cy="934957"/>
            </a:xfrm>
            <a:prstGeom prst="rect">
              <a:avLst/>
            </a:prstGeom>
            <a:noFill/>
            <a:ln>
              <a:noFill/>
            </a:ln>
          </p:spPr>
          <p:txBody>
            <a:bodyPr wrap="square" lIns="91440" tIns="45720" rIns="91440" bIns="45720" anchor="t"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spcBef>
                  <a:spcPct val="0"/>
                </a:spcBef>
              </a:pPr>
              <a:r>
                <a:rPr lang="en-US" altLang="zh-CN" sz="1100" dirty="0" err="1">
                  <a:effectLst>
                    <a:outerShdw blurRad="38100" dist="19050" dir="2700000" algn="tl" rotWithShape="0">
                      <a:schemeClr val="dk1">
                        <a:alpha val="40000"/>
                      </a:schemeClr>
                    </a:outerShdw>
                  </a:effectLst>
                  <a:sym typeface="+mn-ea"/>
                </a:rPr>
                <a:t>Sun, Mingyang , et al. "Probabilistic Peak Load Estimation in Smart Cities Using Smart Meter Data." IEEE Transactions on Industrial Electronics (2019):1-1.</a:t>
              </a:r>
              <a:endParaRPr lang="en-US" altLang="zh-CN" sz="1100" dirty="0" err="1">
                <a:effectLst>
                  <a:outerShdw blurRad="38100" dist="19050" dir="2700000" algn="tl" rotWithShape="0">
                    <a:schemeClr val="dk1">
                      <a:alpha val="40000"/>
                    </a:schemeClr>
                  </a:outerShdw>
                </a:effectLst>
                <a:sym typeface="+mn-ea"/>
              </a:endParaRPr>
            </a:p>
          </p:txBody>
        </p:sp>
        <p:sp>
          <p:nvSpPr>
            <p:cNvPr id="28" name="î$ḷiḓè"/>
            <p:cNvSpPr/>
            <p:nvPr/>
          </p:nvSpPr>
          <p:spPr>
            <a:xfrm>
              <a:off x="8223250" y="2433345"/>
              <a:ext cx="2908300" cy="446763"/>
            </a:xfrm>
            <a:prstGeom prst="rect">
              <a:avLst/>
            </a:prstGeom>
          </p:spPr>
          <p:txBody>
            <a:bodyPr wrap="square" lIns="91440" tIns="45720" rIns="91440" bIns="45720" anchor="ctr" anchorCtr="0">
              <a:normAutofit fontScale="9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en-US" b="1" dirty="0"/>
                <a:t>So, select the below paper:</a:t>
              </a:r>
              <a:endParaRPr lang="en-US" b="1" dirty="0"/>
            </a:p>
          </p:txBody>
        </p:sp>
      </p:grpSp>
      <p:sp>
        <p:nvSpPr>
          <p:cNvPr id="12" name="ïṧļîḑê"/>
          <p:cNvSpPr txBox="1"/>
          <p:nvPr/>
        </p:nvSpPr>
        <p:spPr>
          <a:xfrm>
            <a:off x="865505" y="1903095"/>
            <a:ext cx="3891915" cy="426720"/>
          </a:xfrm>
          <a:prstGeom prst="rect">
            <a:avLst/>
          </a:prstGeom>
          <a:noFill/>
          <a:ln>
            <a:noFill/>
          </a:ln>
        </p:spPr>
        <p:txBody>
          <a:bodyPr wrap="square" lIns="91440" tIns="45720" rIns="91440" bIns="45720" anchor="t" anchorCtr="0">
            <a:normAutofit fontScale="8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spcBef>
                <a:spcPct val="0"/>
              </a:spcBef>
            </a:pPr>
            <a:r>
              <a:rPr lang="en-US" sz="1100" dirty="0"/>
              <a:t>Chongqing Kang, IEEE Fellow, Tsinghua EE, </a:t>
            </a:r>
            <a:r>
              <a:rPr lang="zh-CN" altLang="en-US" sz="1100" dirty="0"/>
              <a:t>四川</a:t>
            </a:r>
            <a:r>
              <a:rPr lang="zh-CN" altLang="en-US" sz="1100" dirty="0"/>
              <a:t>清华能源互联网研究院</a:t>
            </a:r>
            <a:r>
              <a:rPr lang="en-US" sz="1100" dirty="0"/>
              <a:t> </a:t>
            </a:r>
            <a:endParaRPr lang="en-US" sz="1100" dirty="0"/>
          </a:p>
        </p:txBody>
      </p:sp>
      <p:sp>
        <p:nvSpPr>
          <p:cNvPr id="13" name="ïṧļîḑê"/>
          <p:cNvSpPr txBox="1"/>
          <p:nvPr/>
        </p:nvSpPr>
        <p:spPr>
          <a:xfrm>
            <a:off x="865505" y="4537075"/>
            <a:ext cx="3891915" cy="426720"/>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spcBef>
                <a:spcPct val="0"/>
              </a:spcBef>
            </a:pPr>
            <a:r>
              <a:rPr lang="zh-CN" altLang="en-US" sz="1100" dirty="0"/>
              <a:t>实验室安全：基于用电安全的安全态势研究</a:t>
            </a:r>
            <a:r>
              <a:rPr lang="en-US" sz="1100" dirty="0"/>
              <a:t> </a:t>
            </a:r>
            <a:endParaRPr lang="en-US" sz="1100" dirty="0"/>
          </a:p>
        </p:txBody>
      </p:sp>
      <p:sp>
        <p:nvSpPr>
          <p:cNvPr id="14" name="标题 13"/>
          <p:cNvSpPr>
            <a:spLocks noGrp="1"/>
          </p:cNvSpPr>
          <p:nvPr>
            <p:ph type="title"/>
          </p:nvPr>
        </p:nvSpPr>
        <p:spPr/>
        <p:txBody>
          <a:bodyPr/>
          <a:p>
            <a:r>
              <a:rPr lang="en-US" altLang="zh-CN">
                <a:sym typeface="+mn-ea"/>
              </a:rPr>
              <a:t>Research based on engineer project</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abstract</a:t>
            </a:r>
            <a:endParaRPr lang="en-US" altLang="zh-CN"/>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sp>
        <p:nvSpPr>
          <p:cNvPr id="5" name="副标题 4"/>
          <p:cNvSpPr>
            <a:spLocks noGrp="1"/>
          </p:cNvSpPr>
          <p:nvPr>
            <p:ph type="subTitle" idx="1"/>
          </p:nvPr>
        </p:nvSpPr>
        <p:spPr>
          <a:xfrm>
            <a:off x="901700" y="1306830"/>
            <a:ext cx="10386695" cy="4655820"/>
          </a:xfrm>
        </p:spPr>
        <p:txBody>
          <a:bodyPr>
            <a:normAutofit lnSpcReduction="10000"/>
          </a:bodyPr>
          <a:p>
            <a:pPr algn="l"/>
            <a:r>
              <a:rPr lang="en-US" altLang="zh-CN" sz="1600" dirty="0">
                <a:solidFill>
                  <a:schemeClr val="tx1"/>
                </a:solidFill>
                <a:effectLst>
                  <a:outerShdw blurRad="38100" dist="19050" dir="2700000" algn="tl" rotWithShape="0">
                    <a:schemeClr val="dk1">
                      <a:alpha val="40000"/>
                    </a:schemeClr>
                  </a:outerShdw>
                </a:effectLst>
              </a:rPr>
              <a:t>Adequate capacity planning of </a:t>
            </a:r>
            <a:r>
              <a:rPr lang="en-US" altLang="zh-CN" sz="1600" dirty="0">
                <a:solidFill>
                  <a:schemeClr val="tx1"/>
                </a:solidFill>
                <a:effectLst>
                  <a:outerShdw blurRad="38100" dist="19050" dir="2700000" algn="tl" rotWithShape="0">
                    <a:schemeClr val="dk1">
                      <a:alpha val="40000"/>
                    </a:schemeClr>
                  </a:outerShdw>
                </a:effectLst>
                <a:hlinkClick r:id="rId1" action="ppaction://hlinksldjump"/>
              </a:rPr>
              <a:t>substations and feeders</a:t>
            </a:r>
            <a:r>
              <a:rPr lang="en-US" altLang="zh-CN" sz="1600" dirty="0">
                <a:solidFill>
                  <a:schemeClr val="tx1"/>
                </a:solidFill>
                <a:effectLst>
                  <a:outerShdw blurRad="38100" dist="19050" dir="2700000" algn="tl" rotWithShape="0">
                    <a:schemeClr val="dk1">
                      <a:alpha val="40000"/>
                    </a:schemeClr>
                  </a:outerShdw>
                </a:effectLst>
              </a:rPr>
              <a:t> primarily </a:t>
            </a:r>
            <a:r>
              <a:rPr lang="en-US" altLang="zh-CN" sz="1600" dirty="0">
                <a:solidFill>
                  <a:srgbClr val="FF0000"/>
                </a:solidFill>
                <a:effectLst>
                  <a:outerShdw blurRad="38100" dist="19050" dir="2700000" algn="tl" rotWithShape="0">
                    <a:schemeClr val="dk1">
                      <a:alpha val="40000"/>
                    </a:schemeClr>
                  </a:outerShdw>
                </a:effectLst>
              </a:rPr>
              <a:t>depends on </a:t>
            </a:r>
            <a:r>
              <a:rPr lang="en-US" altLang="zh-CN" sz="1600" dirty="0">
                <a:solidFill>
                  <a:schemeClr val="tx1"/>
                </a:solidFill>
                <a:effectLst>
                  <a:outerShdw blurRad="38100" dist="19050" dir="2700000" algn="tl" rotWithShape="0">
                    <a:schemeClr val="dk1">
                      <a:alpha val="40000"/>
                    </a:schemeClr>
                  </a:outerShdw>
                </a:effectLst>
              </a:rPr>
              <a:t>an accurate estimation of the future peak electricity demand.</a:t>
            </a:r>
            <a:endParaRPr lang="en-US" altLang="zh-CN" sz="1600" dirty="0">
              <a:solidFill>
                <a:schemeClr val="tx1"/>
              </a:solidFill>
              <a:effectLst>
                <a:outerShdw blurRad="38100" dist="19050" dir="2700000" algn="tl" rotWithShape="0">
                  <a:schemeClr val="dk1">
                    <a:alpha val="40000"/>
                  </a:schemeClr>
                </a:outerShdw>
              </a:effectLst>
            </a:endParaRPr>
          </a:p>
          <a:p>
            <a:pPr algn="l"/>
            <a:r>
              <a:rPr lang="en-US" altLang="zh-CN" sz="1600" dirty="0">
                <a:solidFill>
                  <a:srgbClr val="FF0000"/>
                </a:solidFill>
                <a:effectLst>
                  <a:outerShdw blurRad="38100" dist="19050" dir="2700000" algn="tl" rotWithShape="0">
                    <a:schemeClr val="dk1">
                      <a:alpha val="40000"/>
                    </a:schemeClr>
                  </a:outerShdw>
                </a:effectLst>
              </a:rPr>
              <a:t>Traditional coincident peak demand estimation</a:t>
            </a:r>
            <a:r>
              <a:rPr lang="en-US" altLang="zh-CN" sz="1600" dirty="0">
                <a:solidFill>
                  <a:schemeClr val="tx1"/>
                </a:solidFill>
                <a:effectLst>
                  <a:outerShdw blurRad="38100" dist="19050" dir="2700000" algn="tl" rotWithShape="0">
                    <a:schemeClr val="dk1">
                      <a:alpha val="40000"/>
                    </a:schemeClr>
                  </a:outerShdw>
                </a:effectLst>
              </a:rPr>
              <a:t> is carried out based on the </a:t>
            </a:r>
            <a:r>
              <a:rPr lang="en-US" altLang="zh-CN" sz="1600" dirty="0">
                <a:solidFill>
                  <a:srgbClr val="FF0000"/>
                </a:solidFill>
                <a:effectLst>
                  <a:outerShdw blurRad="38100" dist="19050" dir="2700000" algn="tl" rotWithShape="0">
                    <a:schemeClr val="dk1">
                      <a:alpha val="40000"/>
                    </a:schemeClr>
                  </a:outerShdw>
                </a:effectLst>
              </a:rPr>
              <a:t>empirical metric</a:t>
            </a:r>
            <a:r>
              <a:rPr lang="en-US" altLang="zh-CN" sz="1600" dirty="0">
                <a:solidFill>
                  <a:schemeClr val="tx1"/>
                </a:solidFill>
                <a:effectLst>
                  <a:outerShdw blurRad="38100" dist="19050" dir="2700000" algn="tl" rotWithShape="0">
                    <a:schemeClr val="dk1">
                      <a:alpha val="40000"/>
                    </a:schemeClr>
                  </a:outerShdw>
                </a:effectLst>
              </a:rPr>
              <a:t>, after diversity maximum demand, indicating individual peak consumption levels and demand diversification across multiple residents.</a:t>
            </a:r>
            <a:endParaRPr lang="en-US" altLang="zh-CN" sz="1600" dirty="0">
              <a:solidFill>
                <a:schemeClr val="tx1"/>
              </a:solidFill>
              <a:effectLst>
                <a:outerShdw blurRad="38100" dist="19050" dir="2700000" algn="tl" rotWithShape="0">
                  <a:schemeClr val="dk1">
                    <a:alpha val="40000"/>
                  </a:schemeClr>
                </a:outerShdw>
              </a:effectLst>
            </a:endParaRPr>
          </a:p>
          <a:p>
            <a:pPr algn="l"/>
            <a:r>
              <a:rPr lang="en-US" altLang="zh-CN" sz="1600" dirty="0">
                <a:solidFill>
                  <a:schemeClr val="tx1"/>
                </a:solidFill>
                <a:effectLst>
                  <a:outerShdw blurRad="38100" dist="19050" dir="2700000" algn="tl" rotWithShape="0">
                    <a:schemeClr val="dk1">
                      <a:alpha val="40000"/>
                    </a:schemeClr>
                  </a:outerShdw>
                </a:effectLst>
              </a:rPr>
              <a:t>With the privilege of </a:t>
            </a:r>
            <a:r>
              <a:rPr lang="en-US" altLang="zh-CN" sz="1600" dirty="0">
                <a:solidFill>
                  <a:schemeClr val="tx1"/>
                </a:solidFill>
                <a:effectLst>
                  <a:outerShdw blurRad="38100" dist="19050" dir="2700000" algn="tl" rotWithShape="0">
                    <a:schemeClr val="dk1">
                      <a:alpha val="40000"/>
                    </a:schemeClr>
                  </a:outerShdw>
                </a:effectLst>
                <a:hlinkClick r:id="rId2" action="ppaction://hlinksldjump"/>
              </a:rPr>
              <a:t>smart meters</a:t>
            </a:r>
            <a:r>
              <a:rPr lang="en-US" altLang="zh-CN" sz="1600" dirty="0">
                <a:solidFill>
                  <a:schemeClr val="tx1"/>
                </a:solidFill>
                <a:effectLst>
                  <a:outerShdw blurRad="38100" dist="19050" dir="2700000" algn="tl" rotWithShape="0">
                    <a:schemeClr val="dk1">
                      <a:alpha val="40000"/>
                    </a:schemeClr>
                  </a:outerShdw>
                </a:effectLst>
              </a:rPr>
              <a:t> in smart cities, this paper proposes a </a:t>
            </a:r>
            <a:r>
              <a:rPr lang="en-US" altLang="zh-CN" sz="1600" dirty="0">
                <a:solidFill>
                  <a:srgbClr val="FF0000"/>
                </a:solidFill>
                <a:effectLst>
                  <a:outerShdw blurRad="38100" dist="19050" dir="2700000" algn="tl" rotWithShape="0">
                    <a:schemeClr val="dk1">
                      <a:alpha val="40000"/>
                    </a:schemeClr>
                  </a:outerShdw>
                </a:effectLst>
              </a:rPr>
              <a:t>data driven probabilistic peak demand estimation framework</a:t>
            </a:r>
            <a:r>
              <a:rPr lang="en-US" altLang="zh-CN" sz="1600" dirty="0">
                <a:solidFill>
                  <a:schemeClr val="tx1"/>
                </a:solidFill>
                <a:effectLst>
                  <a:outerShdw blurRad="38100" dist="19050" dir="2700000" algn="tl" rotWithShape="0">
                    <a:schemeClr val="dk1">
                      <a:alpha val="40000"/>
                    </a:schemeClr>
                  </a:outerShdw>
                </a:effectLst>
              </a:rPr>
              <a:t> using fine-grained smart meter data and sociodemographic data of the consumers, which drive fundamental electricity consumptions across different categories.</a:t>
            </a:r>
            <a:endParaRPr lang="en-US" altLang="zh-CN" sz="1600" dirty="0">
              <a:solidFill>
                <a:schemeClr val="tx1"/>
              </a:solidFill>
              <a:effectLst>
                <a:outerShdw blurRad="38100" dist="19050" dir="2700000" algn="tl" rotWithShape="0">
                  <a:schemeClr val="dk1">
                    <a:alpha val="40000"/>
                  </a:schemeClr>
                </a:outerShdw>
              </a:effectLst>
            </a:endParaRPr>
          </a:p>
          <a:p>
            <a:pPr algn="l"/>
            <a:r>
              <a:rPr lang="en-US" altLang="zh-CN" sz="1600" dirty="0">
                <a:solidFill>
                  <a:schemeClr val="tx1"/>
                </a:solidFill>
                <a:effectLst>
                  <a:outerShdw blurRad="38100" dist="19050" dir="2700000" algn="tl" rotWithShape="0">
                    <a:schemeClr val="dk1">
                      <a:alpha val="40000"/>
                    </a:schemeClr>
                  </a:outerShdw>
                </a:effectLst>
              </a:rPr>
              <a:t>In particular,</a:t>
            </a:r>
            <a:r>
              <a:rPr lang="en-US" altLang="zh-CN" sz="1600" dirty="0">
                <a:solidFill>
                  <a:srgbClr val="FF0000"/>
                </a:solidFill>
                <a:effectLst>
                  <a:outerShdw blurRad="38100" dist="19050" dir="2700000" algn="tl" rotWithShape="0">
                    <a:schemeClr val="dk1">
                      <a:alpha val="40000"/>
                    </a:schemeClr>
                  </a:outerShdw>
                </a:effectLst>
              </a:rPr>
              <a:t> four main stages are integrated in the proposed approach</a:t>
            </a:r>
            <a:r>
              <a:rPr lang="en-US" altLang="zh-CN" sz="1600" dirty="0">
                <a:solidFill>
                  <a:schemeClr val="tx1"/>
                </a:solidFill>
                <a:effectLst>
                  <a:outerShdw blurRad="38100" dist="19050" dir="2700000" algn="tl" rotWithShape="0">
                    <a:schemeClr val="dk1">
                      <a:alpha val="40000"/>
                    </a:schemeClr>
                  </a:outerShdw>
                </a:effectLst>
              </a:rPr>
              <a:t>: load modeling and sampling via the proposed variable truncated R-vine copulas method, correlation-based customer grouping, probabilistic normalized maximum diversified demand estimation, and probabilistic peak demand estimation for new customers.</a:t>
            </a:r>
            <a:endParaRPr lang="en-US" altLang="zh-CN" sz="1600" dirty="0">
              <a:solidFill>
                <a:schemeClr val="tx1"/>
              </a:solidFill>
              <a:effectLst>
                <a:outerShdw blurRad="38100" dist="19050" dir="2700000" algn="tl" rotWithShape="0">
                  <a:schemeClr val="dk1">
                    <a:alpha val="40000"/>
                  </a:schemeClr>
                </a:outerShdw>
              </a:effectLst>
            </a:endParaRPr>
          </a:p>
          <a:p>
            <a:pPr algn="l"/>
            <a:r>
              <a:rPr lang="en-US" altLang="zh-CN" sz="1600" dirty="0">
                <a:solidFill>
                  <a:srgbClr val="FF0000"/>
                </a:solidFill>
                <a:effectLst>
                  <a:outerShdw blurRad="38100" dist="19050" dir="2700000" algn="tl" rotWithShape="0">
                    <a:schemeClr val="dk1">
                      <a:alpha val="40000"/>
                    </a:schemeClr>
                  </a:outerShdw>
                </a:effectLst>
              </a:rPr>
              <a:t>Numerical experiments </a:t>
            </a:r>
            <a:r>
              <a:rPr lang="en-US" altLang="zh-CN" sz="1600" dirty="0">
                <a:solidFill>
                  <a:schemeClr val="tx1"/>
                </a:solidFill>
                <a:effectLst>
                  <a:outerShdw blurRad="38100" dist="19050" dir="2700000" algn="tl" rotWithShape="0">
                    <a:schemeClr val="dk1">
                      <a:alpha val="40000"/>
                    </a:schemeClr>
                  </a:outerShdw>
                </a:effectLst>
              </a:rPr>
              <a:t>have been conducted on real demand measurements across 2639 households in London, collected from </a:t>
            </a:r>
            <a:r>
              <a:rPr lang="en-US" altLang="zh-CN" sz="1600" dirty="0">
                <a:solidFill>
                  <a:schemeClr val="tx1"/>
                </a:solidFill>
                <a:effectLst>
                  <a:outerShdw blurRad="38100" dist="19050" dir="2700000" algn="tl" rotWithShape="0">
                    <a:schemeClr val="dk1">
                      <a:alpha val="40000"/>
                    </a:schemeClr>
                  </a:outerShdw>
                </a:effectLst>
                <a:hlinkClick r:id="rId3" action="ppaction://hlinksldjump"/>
              </a:rPr>
              <a:t>Low Carbon London project</a:t>
            </a:r>
            <a:r>
              <a:rPr lang="en-US" altLang="zh-CN" sz="1600" dirty="0">
                <a:solidFill>
                  <a:schemeClr val="tx1"/>
                </a:solidFill>
                <a:effectLst>
                  <a:outerShdw blurRad="38100" dist="19050" dir="2700000" algn="tl" rotWithShape="0">
                    <a:schemeClr val="dk1">
                      <a:alpha val="40000"/>
                    </a:schemeClr>
                  </a:outerShdw>
                </a:effectLst>
              </a:rPr>
              <a:t>’s smart-metering trial.</a:t>
            </a:r>
            <a:endParaRPr lang="en-US" altLang="zh-CN" sz="1600" dirty="0">
              <a:solidFill>
                <a:schemeClr val="tx1"/>
              </a:solidFill>
              <a:effectLst>
                <a:outerShdw blurRad="38100" dist="19050" dir="2700000" algn="tl" rotWithShape="0">
                  <a:schemeClr val="dk1">
                    <a:alpha val="40000"/>
                  </a:schemeClr>
                </a:outerShdw>
              </a:effectLst>
            </a:endParaRPr>
          </a:p>
          <a:p>
            <a:pPr algn="l"/>
            <a:r>
              <a:rPr lang="en-US" altLang="zh-CN" sz="1600" dirty="0">
                <a:solidFill>
                  <a:schemeClr val="tx1"/>
                </a:solidFill>
                <a:effectLst>
                  <a:outerShdw blurRad="38100" dist="19050" dir="2700000" algn="tl" rotWithShape="0">
                    <a:schemeClr val="dk1">
                      <a:alpha val="40000"/>
                    </a:schemeClr>
                  </a:outerShdw>
                </a:effectLst>
              </a:rPr>
              <a:t>The mean absolute percentage error and the pinball loss function are used to quantitatively demonstrate the superiority of the proposed approach in terms of the point estimate value and the probabilistic result, respectively.</a:t>
            </a:r>
            <a:endParaRPr lang="en-US" altLang="zh-CN" sz="1600" dirty="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grpSp>
        <p:nvGrpSpPr>
          <p:cNvPr id="5" name="组合 4" descr="本素材由iSlide™ 提供&#13;&#10;iSlide™尊重知识产权并注重保护用户享有的各项权利。郑重提醒您：&#13;&#10;iSlide™插件中提供的任何信息内容的所有权、知识产权归其原始权利人或权利受让人所有，您免费/购买获得的是信息内容的使用权，并受下述条款的约束；&#13;&#10;1. 您仅可以个人非商业用途使用该等信息内容，不可将信息内容的全部或部分用于出售，或以出租、出借、转让、分销、发布等其他任何方式供他人使用；&#13;&#10;2. 禁止在接入互联网或移动互联网的任何网站、平台、应用或程序上以任何方式为他人提供iSlide™插件资源内容的下载。&#13;&#10;The resource is supplied by iSlide™.&#13;&#10;iSlide™ respects all intellectual property rights and protects all the rights its users acquired.Solemnly remind you:&#13;&#10;The ownership and intellectual property of the resources supplied in iSlide Add-in belongs to its owner or the assignee of this ownership.you only acquired the usage of the resources supplied in iSlide Add-in, as well as respected the following restrain terms:&#13;&#10;1.You are only allowed to use such resource for personal and non-commercial aim, not allowed to use such resource or part of it for the sale; or rent, lend, transfer to others; or distribution or release it in any way.&#13;&#10;2.You are not permitted to provide the resource of iSlide Add-in in any website, platform, application access to the Internet or mobile Internet."/>
          <p:cNvGrpSpPr/>
          <p:nvPr/>
        </p:nvGrpSpPr>
        <p:grpSpPr>
          <a:xfrm>
            <a:off x="1465835" y="1096192"/>
            <a:ext cx="9260331" cy="4591730"/>
            <a:chOff x="669925" y="1321617"/>
            <a:chExt cx="9260331" cy="4591730"/>
          </a:xfrm>
        </p:grpSpPr>
        <p:cxnSp>
          <p:nvCxnSpPr>
            <p:cNvPr id="25" name="直接连接符 24"/>
            <p:cNvCxnSpPr/>
            <p:nvPr/>
          </p:nvCxnSpPr>
          <p:spPr>
            <a:xfrm flipH="1">
              <a:off x="669925" y="2388826"/>
              <a:ext cx="757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69925" y="2848657"/>
              <a:ext cx="25910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iṡḷíďê"/>
            <p:cNvSpPr txBox="1"/>
            <p:nvPr/>
          </p:nvSpPr>
          <p:spPr>
            <a:xfrm>
              <a:off x="5610256" y="1424279"/>
              <a:ext cx="466794" cy="461665"/>
            </a:xfrm>
            <a:prstGeom prst="rect">
              <a:avLst/>
            </a:prstGeom>
            <a:noFill/>
          </p:spPr>
          <p:txBody>
            <a:bodyPr wrap="none" anchor="ctr">
              <a:noAutofit/>
            </a:bodyPr>
            <a:lstStyle/>
            <a:p>
              <a:pPr algn="ctr"/>
              <a:r>
                <a:rPr lang="en-US" altLang="zh-CN" sz="2800" dirty="0">
                  <a:solidFill>
                    <a:schemeClr val="accent1">
                      <a:lumMod val="100000"/>
                    </a:schemeClr>
                  </a:solidFill>
                  <a:latin typeface="Impact" panose="020B0806030902050204" pitchFamily="34" charset="0"/>
                </a:rPr>
                <a:t>01</a:t>
              </a:r>
              <a:endParaRPr lang="en-US" altLang="zh-CN" sz="2800" dirty="0">
                <a:solidFill>
                  <a:schemeClr val="accent1">
                    <a:lumMod val="100000"/>
                  </a:schemeClr>
                </a:solidFill>
                <a:latin typeface="Impact" panose="020B0806030902050204" pitchFamily="34" charset="0"/>
              </a:endParaRPr>
            </a:p>
          </p:txBody>
        </p:sp>
        <p:cxnSp>
          <p:nvCxnSpPr>
            <p:cNvPr id="15" name="直接连接符 14"/>
            <p:cNvCxnSpPr/>
            <p:nvPr/>
          </p:nvCxnSpPr>
          <p:spPr>
            <a:xfrm>
              <a:off x="6208722" y="1395504"/>
              <a:ext cx="0" cy="5192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ïṣlïḑè"/>
            <p:cNvSpPr txBox="1"/>
            <p:nvPr/>
          </p:nvSpPr>
          <p:spPr bwMode="auto">
            <a:xfrm>
              <a:off x="6295143" y="1321617"/>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INTRODUCTION</a:t>
              </a:r>
              <a:endParaRPr lang="en-US" altLang="zh-CN" sz="1800" b="1" dirty="0"/>
            </a:p>
          </p:txBody>
        </p:sp>
        <p:sp>
          <p:nvSpPr>
            <p:cNvPr id="7" name="î$1íḓé"/>
            <p:cNvSpPr txBox="1"/>
            <p:nvPr/>
          </p:nvSpPr>
          <p:spPr>
            <a:xfrm>
              <a:off x="5610256" y="2224005"/>
              <a:ext cx="503663" cy="461665"/>
            </a:xfrm>
            <a:prstGeom prst="rect">
              <a:avLst/>
            </a:prstGeom>
            <a:noFill/>
          </p:spPr>
          <p:txBody>
            <a:bodyPr wrap="none" anchor="ctr">
              <a:noAutofit/>
            </a:bodyPr>
            <a:lstStyle/>
            <a:p>
              <a:pPr algn="ctr"/>
              <a:r>
                <a:rPr lang="en-US" altLang="zh-CN" sz="2800">
                  <a:solidFill>
                    <a:schemeClr val="accent2">
                      <a:lumMod val="100000"/>
                    </a:schemeClr>
                  </a:solidFill>
                  <a:latin typeface="Impact" panose="020B0806030902050204" pitchFamily="34" charset="0"/>
                </a:rPr>
                <a:t>02</a:t>
              </a:r>
              <a:endParaRPr lang="en-US" altLang="zh-CN" sz="2800">
                <a:solidFill>
                  <a:schemeClr val="accent2">
                    <a:lumMod val="100000"/>
                  </a:schemeClr>
                </a:solidFill>
                <a:latin typeface="Impact" panose="020B0806030902050204" pitchFamily="34" charset="0"/>
              </a:endParaRPr>
            </a:p>
          </p:txBody>
        </p:sp>
        <p:cxnSp>
          <p:nvCxnSpPr>
            <p:cNvPr id="16" name="直接连接符 15"/>
            <p:cNvCxnSpPr/>
            <p:nvPr/>
          </p:nvCxnSpPr>
          <p:spPr>
            <a:xfrm>
              <a:off x="6227156" y="2195230"/>
              <a:ext cx="0" cy="519214"/>
            </a:xfrm>
            <a:prstGeom prst="line">
              <a:avLst/>
            </a:prstGeom>
            <a:ln w="28575"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îsḻïḋê"/>
            <p:cNvSpPr txBox="1"/>
            <p:nvPr/>
          </p:nvSpPr>
          <p:spPr bwMode="auto">
            <a:xfrm>
              <a:off x="6313577" y="2121343"/>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PROBLEM STATEMENT</a:t>
              </a:r>
              <a:endParaRPr lang="en-US" altLang="zh-CN" sz="1800" b="1" dirty="0"/>
            </a:p>
          </p:txBody>
        </p:sp>
        <p:sp>
          <p:nvSpPr>
            <p:cNvPr id="8" name="ï$liḍé"/>
            <p:cNvSpPr txBox="1"/>
            <p:nvPr/>
          </p:nvSpPr>
          <p:spPr>
            <a:xfrm>
              <a:off x="5610256" y="3023731"/>
              <a:ext cx="513282" cy="461665"/>
            </a:xfrm>
            <a:prstGeom prst="rect">
              <a:avLst/>
            </a:prstGeom>
            <a:noFill/>
          </p:spPr>
          <p:txBody>
            <a:bodyPr wrap="none" anchor="ctr">
              <a:noAutofit/>
            </a:bodyPr>
            <a:lstStyle/>
            <a:p>
              <a:pPr algn="ctr"/>
              <a:r>
                <a:rPr lang="en-US" altLang="zh-CN" sz="2800">
                  <a:solidFill>
                    <a:schemeClr val="accent3">
                      <a:lumMod val="100000"/>
                    </a:schemeClr>
                  </a:solidFill>
                  <a:latin typeface="Impact" panose="020B0806030902050204" pitchFamily="34" charset="0"/>
                </a:rPr>
                <a:t>03</a:t>
              </a:r>
              <a:endParaRPr lang="en-US" altLang="zh-CN" sz="2800">
                <a:solidFill>
                  <a:schemeClr val="accent3">
                    <a:lumMod val="100000"/>
                  </a:schemeClr>
                </a:solidFill>
                <a:latin typeface="Impact" panose="020B0806030902050204" pitchFamily="34" charset="0"/>
              </a:endParaRPr>
            </a:p>
          </p:txBody>
        </p:sp>
        <p:cxnSp>
          <p:nvCxnSpPr>
            <p:cNvPr id="17" name="直接连接符 16"/>
            <p:cNvCxnSpPr/>
            <p:nvPr/>
          </p:nvCxnSpPr>
          <p:spPr>
            <a:xfrm>
              <a:off x="6231966" y="2994956"/>
              <a:ext cx="0" cy="519214"/>
            </a:xfrm>
            <a:prstGeom prst="line">
              <a:avLst/>
            </a:prstGeom>
            <a:ln w="28575"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íŝḷiḍe"/>
            <p:cNvSpPr txBox="1"/>
            <p:nvPr/>
          </p:nvSpPr>
          <p:spPr bwMode="auto">
            <a:xfrm>
              <a:off x="6318387" y="2921069"/>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METHODOLOGIES</a:t>
              </a:r>
              <a:endParaRPr lang="en-US" altLang="zh-CN" sz="1800" b="1" dirty="0"/>
            </a:p>
          </p:txBody>
        </p:sp>
        <p:sp>
          <p:nvSpPr>
            <p:cNvPr id="9" name="ïšļidè"/>
            <p:cNvSpPr txBox="1"/>
            <p:nvPr/>
          </p:nvSpPr>
          <p:spPr>
            <a:xfrm>
              <a:off x="5610256" y="3823457"/>
              <a:ext cx="503663" cy="461665"/>
            </a:xfrm>
            <a:prstGeom prst="rect">
              <a:avLst/>
            </a:prstGeom>
            <a:noFill/>
          </p:spPr>
          <p:txBody>
            <a:bodyPr wrap="none" anchor="ctr">
              <a:noAutofit/>
            </a:bodyPr>
            <a:lstStyle/>
            <a:p>
              <a:pPr algn="ctr"/>
              <a:r>
                <a:rPr lang="en-US" altLang="zh-CN" sz="2800">
                  <a:solidFill>
                    <a:schemeClr val="accent4">
                      <a:lumMod val="100000"/>
                    </a:schemeClr>
                  </a:solidFill>
                  <a:latin typeface="Impact" panose="020B0806030902050204" pitchFamily="34" charset="0"/>
                </a:rPr>
                <a:t>04</a:t>
              </a:r>
              <a:endParaRPr lang="en-US" altLang="zh-CN" sz="2800">
                <a:solidFill>
                  <a:schemeClr val="accent4">
                    <a:lumMod val="100000"/>
                  </a:schemeClr>
                </a:solidFill>
                <a:latin typeface="Impact" panose="020B0806030902050204" pitchFamily="34" charset="0"/>
              </a:endParaRPr>
            </a:p>
          </p:txBody>
        </p:sp>
        <p:cxnSp>
          <p:nvCxnSpPr>
            <p:cNvPr id="18" name="直接连接符 17"/>
            <p:cNvCxnSpPr/>
            <p:nvPr/>
          </p:nvCxnSpPr>
          <p:spPr>
            <a:xfrm>
              <a:off x="6227156" y="3794682"/>
              <a:ext cx="0" cy="519214"/>
            </a:xfrm>
            <a:prstGeom prst="line">
              <a:avLst/>
            </a:prstGeom>
            <a:ln w="28575" cap="flat" cmpd="sng" algn="ctr">
              <a:solidFill>
                <a:schemeClr val="accent4">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îşlíďè"/>
            <p:cNvSpPr txBox="1"/>
            <p:nvPr/>
          </p:nvSpPr>
          <p:spPr bwMode="auto">
            <a:xfrm>
              <a:off x="6313577" y="3720795"/>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EVALUATION METRICS</a:t>
              </a:r>
              <a:endParaRPr lang="en-US" altLang="zh-CN" sz="1800" b="1" dirty="0"/>
            </a:p>
          </p:txBody>
        </p:sp>
        <p:sp>
          <p:nvSpPr>
            <p:cNvPr id="11" name="iṣḷíďe"/>
            <p:cNvSpPr txBox="1"/>
            <p:nvPr/>
          </p:nvSpPr>
          <p:spPr>
            <a:xfrm>
              <a:off x="5610256" y="4623183"/>
              <a:ext cx="514885" cy="461665"/>
            </a:xfrm>
            <a:prstGeom prst="rect">
              <a:avLst/>
            </a:prstGeom>
            <a:noFill/>
          </p:spPr>
          <p:txBody>
            <a:bodyPr wrap="none" anchor="ctr">
              <a:noAutofit/>
            </a:bodyPr>
            <a:lstStyle/>
            <a:p>
              <a:pPr algn="ctr"/>
              <a:r>
                <a:rPr lang="en-US" altLang="zh-CN" sz="2800">
                  <a:solidFill>
                    <a:schemeClr val="accent5">
                      <a:lumMod val="100000"/>
                    </a:schemeClr>
                  </a:solidFill>
                  <a:latin typeface="Impact" panose="020B0806030902050204" pitchFamily="34" charset="0"/>
                </a:rPr>
                <a:t>05</a:t>
              </a:r>
              <a:endParaRPr lang="en-US" altLang="zh-CN" sz="2800">
                <a:solidFill>
                  <a:schemeClr val="accent5">
                    <a:lumMod val="100000"/>
                  </a:schemeClr>
                </a:solidFill>
                <a:latin typeface="Impact" panose="020B0806030902050204" pitchFamily="34" charset="0"/>
              </a:endParaRPr>
            </a:p>
          </p:txBody>
        </p:sp>
        <p:cxnSp>
          <p:nvCxnSpPr>
            <p:cNvPr id="19" name="直接连接符 18"/>
            <p:cNvCxnSpPr/>
            <p:nvPr/>
          </p:nvCxnSpPr>
          <p:spPr>
            <a:xfrm>
              <a:off x="6232767" y="4594408"/>
              <a:ext cx="0" cy="519214"/>
            </a:xfrm>
            <a:prstGeom prst="line">
              <a:avLst/>
            </a:prstGeom>
            <a:ln w="28575" cap="flat" cmpd="sng" algn="ctr">
              <a:solidFill>
                <a:schemeClr val="accent5">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ïṥḷïďè"/>
            <p:cNvSpPr txBox="1"/>
            <p:nvPr/>
          </p:nvSpPr>
          <p:spPr bwMode="auto">
            <a:xfrm>
              <a:off x="6319188" y="4520521"/>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CASE STUDY</a:t>
              </a:r>
              <a:endParaRPr lang="en-US" altLang="zh-CN" sz="1800" b="1" dirty="0"/>
            </a:p>
          </p:txBody>
        </p:sp>
        <p:sp>
          <p:nvSpPr>
            <p:cNvPr id="13" name="íṣ1ïḋe"/>
            <p:cNvSpPr txBox="1"/>
            <p:nvPr/>
          </p:nvSpPr>
          <p:spPr>
            <a:xfrm>
              <a:off x="5610256" y="5422908"/>
              <a:ext cx="516487" cy="461665"/>
            </a:xfrm>
            <a:prstGeom prst="rect">
              <a:avLst/>
            </a:prstGeom>
            <a:noFill/>
          </p:spPr>
          <p:txBody>
            <a:bodyPr wrap="none" anchor="ctr">
              <a:noAutofit/>
            </a:bodyPr>
            <a:lstStyle/>
            <a:p>
              <a:pPr algn="ctr"/>
              <a:r>
                <a:rPr lang="en-US" altLang="zh-CN" sz="2800">
                  <a:solidFill>
                    <a:schemeClr val="accent6">
                      <a:lumMod val="100000"/>
                    </a:schemeClr>
                  </a:solidFill>
                  <a:latin typeface="Impact" panose="020B0806030902050204" pitchFamily="34" charset="0"/>
                </a:rPr>
                <a:t>06</a:t>
              </a:r>
              <a:endParaRPr lang="en-US" altLang="zh-CN" sz="2800">
                <a:solidFill>
                  <a:schemeClr val="accent6">
                    <a:lumMod val="100000"/>
                  </a:schemeClr>
                </a:solidFill>
                <a:latin typeface="Impact" panose="020B0806030902050204" pitchFamily="34" charset="0"/>
              </a:endParaRPr>
            </a:p>
          </p:txBody>
        </p:sp>
        <p:cxnSp>
          <p:nvCxnSpPr>
            <p:cNvPr id="20" name="直接连接符 19"/>
            <p:cNvCxnSpPr/>
            <p:nvPr/>
          </p:nvCxnSpPr>
          <p:spPr>
            <a:xfrm>
              <a:off x="6233568" y="5394133"/>
              <a:ext cx="0" cy="519214"/>
            </a:xfrm>
            <a:prstGeom prst="line">
              <a:avLst/>
            </a:prstGeom>
            <a:ln w="28575" cap="flat" cmpd="sng" algn="ctr">
              <a:solidFill>
                <a:schemeClr val="accent6">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ïSḷíďê"/>
            <p:cNvSpPr txBox="1"/>
            <p:nvPr/>
          </p:nvSpPr>
          <p:spPr bwMode="auto">
            <a:xfrm>
              <a:off x="6319989" y="5320246"/>
              <a:ext cx="3610267" cy="35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CONCLUSION</a:t>
              </a:r>
              <a:endParaRPr lang="en-US" altLang="zh-CN" sz="1800" b="1" dirty="0"/>
            </a:p>
          </p:txBody>
        </p:sp>
        <p:sp>
          <p:nvSpPr>
            <p:cNvPr id="68" name="iṩḻídè"/>
            <p:cNvSpPr txBox="1"/>
            <p:nvPr/>
          </p:nvSpPr>
          <p:spPr bwMode="auto">
            <a:xfrm>
              <a:off x="1349230" y="2224005"/>
              <a:ext cx="1139207" cy="65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4000" b="1" dirty="0">
                  <a:solidFill>
                    <a:schemeClr val="tx2"/>
                  </a:solidFill>
                </a:rPr>
                <a:t>content</a:t>
              </a:r>
              <a:endParaRPr lang="en-US" altLang="zh-CN" sz="4000" b="1" dirty="0">
                <a:solidFill>
                  <a:schemeClr val="tx2"/>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73100" y="2882900"/>
            <a:ext cx="11518900" cy="1104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p:nvPr>
        </p:nvSpPr>
        <p:spPr>
          <a:xfrm>
            <a:off x="4812030" y="2341043"/>
            <a:ext cx="4535055" cy="656792"/>
          </a:xfrm>
        </p:spPr>
        <p:txBody>
          <a:bodyPr anchor="b">
            <a:normAutofit/>
          </a:bodyPr>
          <a:lstStyle/>
          <a:p>
            <a:r>
              <a:rPr lang="en-US" altLang="zh-CN" b="0" dirty="0">
                <a:solidFill>
                  <a:schemeClr val="tx2"/>
                </a:solidFill>
              </a:rPr>
              <a:t>INTRODUCTION</a:t>
            </a:r>
            <a:endParaRPr lang="en-US" altLang="zh-CN" b="0" dirty="0">
              <a:solidFill>
                <a:schemeClr val="tx2"/>
              </a:solidFill>
            </a:endParaRPr>
          </a:p>
        </p:txBody>
      </p:sp>
      <p:sp>
        <p:nvSpPr>
          <p:cNvPr id="17" name="文本框 16"/>
          <p:cNvSpPr txBox="1"/>
          <p:nvPr/>
        </p:nvSpPr>
        <p:spPr>
          <a:xfrm>
            <a:off x="3294136" y="2482121"/>
            <a:ext cx="958620" cy="1271872"/>
          </a:xfrm>
          <a:prstGeom prst="rect">
            <a:avLst/>
          </a:prstGeom>
          <a:noFill/>
        </p:spPr>
        <p:txBody>
          <a:bodyPr wrap="none" rtlCol="0">
            <a:prstTxWarp prst="textPlain">
              <a:avLst/>
            </a:prstTxWarp>
            <a:spAutoFit/>
          </a:bodyPr>
          <a:lstStyle/>
          <a:p>
            <a:r>
              <a:rPr lang="en-US" altLang="zh-CN" b="1" dirty="0">
                <a:solidFill>
                  <a:schemeClr val="tx2"/>
                </a:solidFill>
                <a:latin typeface="Impact" panose="020B0806030902050204" pitchFamily="34" charset="0"/>
                <a:ea typeface="微软雅黑" panose="020B0503020204020204" pitchFamily="34" charset="-122"/>
              </a:rPr>
              <a:t>01</a:t>
            </a:r>
            <a:endParaRPr lang="zh-CN" altLang="en-US" b="1" dirty="0">
              <a:solidFill>
                <a:schemeClr val="tx2"/>
              </a:solidFill>
              <a:latin typeface="Impact" panose="020B0806030902050204" pitchFamily="34" charset="0"/>
              <a:ea typeface="微软雅黑" panose="020B0503020204020204" pitchFamily="34" charset="-122"/>
            </a:endParaRPr>
          </a:p>
        </p:txBody>
      </p:sp>
      <p:cxnSp>
        <p:nvCxnSpPr>
          <p:cNvPr id="7" name="直接连接符 6"/>
          <p:cNvCxnSpPr/>
          <p:nvPr/>
        </p:nvCxnSpPr>
        <p:spPr>
          <a:xfrm>
            <a:off x="4655673" y="2543881"/>
            <a:ext cx="0" cy="1152144"/>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Introduction</a:t>
            </a:r>
            <a:endParaRPr lang="en-US" altLang="zh-CN"/>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5" name="副标题 4"/>
          <p:cNvSpPr>
            <a:spLocks noGrp="1"/>
          </p:cNvSpPr>
          <p:nvPr>
            <p:ph type="subTitle" idx="1"/>
          </p:nvPr>
        </p:nvSpPr>
        <p:spPr>
          <a:xfrm>
            <a:off x="761365" y="1198880"/>
            <a:ext cx="10596880" cy="4590415"/>
          </a:xfrm>
        </p:spPr>
        <p:txBody>
          <a:bodyPr>
            <a:normAutofit lnSpcReduction="10000"/>
          </a:bodyPr>
          <a:p>
            <a:pPr algn="l">
              <a:buClrTx/>
              <a:buSzTx/>
            </a:pPr>
            <a:r>
              <a:rPr lang="en-US" altLang="zh-CN" sz="1800" dirty="0">
                <a:solidFill>
                  <a:schemeClr val="tx1"/>
                </a:solidFill>
                <a:effectLst/>
              </a:rPr>
              <a:t>In future smart cities, increasingly more </a:t>
            </a:r>
            <a:r>
              <a:rPr lang="en-US" altLang="zh-CN" sz="1800" dirty="0">
                <a:solidFill>
                  <a:srgbClr val="FF0000"/>
                </a:solidFill>
                <a:effectLst/>
              </a:rPr>
              <a:t>smart buildings or parks</a:t>
            </a:r>
            <a:r>
              <a:rPr lang="en-US" altLang="zh-CN" sz="1800" dirty="0">
                <a:solidFill>
                  <a:schemeClr val="tx1"/>
                </a:solidFill>
                <a:effectLst/>
              </a:rPr>
              <a:t> will be expanded.</a:t>
            </a:r>
            <a:endParaRPr lang="en-US" altLang="zh-CN" sz="1800" dirty="0">
              <a:solidFill>
                <a:schemeClr val="tx1"/>
              </a:solidFill>
              <a:effectLst/>
            </a:endParaRPr>
          </a:p>
          <a:p>
            <a:pPr algn="l">
              <a:buClrTx/>
              <a:buSzTx/>
            </a:pPr>
            <a:r>
              <a:rPr lang="en-US" altLang="zh-CN" sz="1800" dirty="0">
                <a:solidFill>
                  <a:srgbClr val="FF0000"/>
                </a:solidFill>
                <a:effectLst/>
              </a:rPr>
              <a:t>Accurate peak load estimation</a:t>
            </a:r>
            <a:r>
              <a:rPr lang="en-US" altLang="zh-CN" sz="1800" dirty="0">
                <a:solidFill>
                  <a:schemeClr val="tx1"/>
                </a:solidFill>
                <a:effectLst/>
              </a:rPr>
              <a:t> is the key driver for determining the capacities of electricity power delivery equipment such as substations and feeders.</a:t>
            </a:r>
            <a:endParaRPr lang="en-US" altLang="zh-CN" sz="1800" dirty="0">
              <a:solidFill>
                <a:schemeClr val="tx1"/>
              </a:solidFill>
              <a:effectLst/>
            </a:endParaRPr>
          </a:p>
          <a:p>
            <a:pPr algn="l">
              <a:buClrTx/>
              <a:buSzTx/>
            </a:pPr>
            <a:r>
              <a:rPr lang="en-US" altLang="zh-CN" sz="1800" dirty="0">
                <a:solidFill>
                  <a:srgbClr val="FF0000"/>
                </a:solidFill>
                <a:effectLst/>
              </a:rPr>
              <a:t>A balance </a:t>
            </a:r>
            <a:r>
              <a:rPr lang="en-US" altLang="zh-CN" sz="1800" dirty="0">
                <a:solidFill>
                  <a:schemeClr val="tx1"/>
                </a:solidFill>
                <a:effectLst/>
              </a:rPr>
              <a:t>between reliability and economy --&gt; optimally matching the demand and supply. </a:t>
            </a:r>
            <a:endParaRPr lang="en-US" altLang="zh-CN" sz="1800" dirty="0">
              <a:solidFill>
                <a:schemeClr val="tx1"/>
              </a:solidFill>
              <a:effectLst/>
            </a:endParaRPr>
          </a:p>
          <a:p>
            <a:pPr lvl="1" algn="l">
              <a:buClrTx/>
              <a:buSzTx/>
            </a:pPr>
            <a:r>
              <a:rPr lang="en-US" altLang="zh-CN" sz="1800" dirty="0">
                <a:solidFill>
                  <a:srgbClr val="FF0000"/>
                </a:solidFill>
                <a:effectLst/>
              </a:rPr>
              <a:t>Underestimating.</a:t>
            </a:r>
            <a:r>
              <a:rPr lang="en-US" altLang="zh-CN" sz="1800" dirty="0">
                <a:solidFill>
                  <a:schemeClr val="tx1"/>
                </a:solidFill>
                <a:effectLst/>
              </a:rPr>
              <a:t> </a:t>
            </a:r>
            <a:endParaRPr lang="en-US" altLang="zh-CN" sz="1800" dirty="0">
              <a:solidFill>
                <a:schemeClr val="tx1"/>
              </a:solidFill>
              <a:effectLst/>
            </a:endParaRPr>
          </a:p>
          <a:p>
            <a:pPr lvl="1" algn="l">
              <a:buClrTx/>
              <a:buSzTx/>
            </a:pPr>
            <a:r>
              <a:rPr lang="en-US" altLang="zh-CN" sz="1800" dirty="0">
                <a:solidFill>
                  <a:srgbClr val="FF0000"/>
                </a:solidFill>
                <a:effectLst/>
              </a:rPr>
              <a:t>Overestimating. </a:t>
            </a:r>
            <a:r>
              <a:rPr lang="en-US" altLang="zh-CN" sz="1800" dirty="0">
                <a:solidFill>
                  <a:schemeClr val="tx1"/>
                </a:solidFill>
                <a:effectLst/>
              </a:rPr>
              <a:t> </a:t>
            </a:r>
            <a:endParaRPr lang="en-US" altLang="zh-CN" sz="1800" dirty="0">
              <a:solidFill>
                <a:schemeClr val="tx1"/>
              </a:solidFill>
              <a:effectLst/>
            </a:endParaRPr>
          </a:p>
          <a:p>
            <a:pPr algn="l">
              <a:buClrTx/>
              <a:buSzTx/>
            </a:pPr>
            <a:r>
              <a:rPr lang="en-US" altLang="zh-CN" sz="1800" dirty="0">
                <a:solidFill>
                  <a:srgbClr val="FF0000"/>
                </a:solidFill>
                <a:effectLst/>
                <a:sym typeface="+mn-ea"/>
              </a:rPr>
              <a:t>The electricity consumption behaviors of individual consumers</a:t>
            </a:r>
            <a:r>
              <a:rPr lang="en-US" altLang="zh-CN" sz="1800" dirty="0">
                <a:effectLst/>
                <a:sym typeface="+mn-ea"/>
              </a:rPr>
              <a:t> exhibit high randomness and volatility [3]. The total coincident peak load is more regular and stable with a larger number of consumers that are aggregated [4]. </a:t>
            </a:r>
            <a:endParaRPr lang="en-US" altLang="zh-CN" sz="1800" dirty="0">
              <a:effectLst/>
            </a:endParaRPr>
          </a:p>
          <a:p>
            <a:pPr algn="l">
              <a:buClrTx/>
              <a:buSzTx/>
            </a:pPr>
            <a:r>
              <a:rPr lang="en-US" altLang="zh-CN" sz="1800" dirty="0">
                <a:effectLst/>
                <a:sym typeface="+mn-ea"/>
              </a:rPr>
              <a:t>So, the peak load estimation for a single buildings is much more </a:t>
            </a:r>
            <a:r>
              <a:rPr lang="en-US" altLang="zh-CN" sz="1800" dirty="0">
                <a:solidFill>
                  <a:srgbClr val="FF0000"/>
                </a:solidFill>
                <a:effectLst/>
                <a:sym typeface="+mn-ea"/>
              </a:rPr>
              <a:t>challenging than</a:t>
            </a:r>
            <a:r>
              <a:rPr lang="en-US" altLang="zh-CN" sz="1800" dirty="0">
                <a:effectLst/>
                <a:sym typeface="+mn-ea"/>
              </a:rPr>
              <a:t> for larger power systems. </a:t>
            </a:r>
            <a:endParaRPr lang="en-US" altLang="zh-CN" sz="1800" dirty="0">
              <a:effectLst/>
            </a:endParaRPr>
          </a:p>
          <a:p>
            <a:pPr algn="l">
              <a:buClrTx/>
              <a:buSzTx/>
            </a:pPr>
            <a:r>
              <a:rPr lang="en-US" altLang="zh-CN" sz="1800" dirty="0">
                <a:effectLst/>
                <a:sym typeface="+mn-ea"/>
              </a:rPr>
              <a:t>For small groups of consumers, it is imperative to consider </a:t>
            </a:r>
            <a:r>
              <a:rPr lang="en-US" altLang="zh-CN" sz="1800" dirty="0">
                <a:solidFill>
                  <a:srgbClr val="FF0000"/>
                </a:solidFill>
                <a:effectLst/>
                <a:sym typeface="+mn-ea"/>
              </a:rPr>
              <a:t>the diversity of electricity consumption behaviors of individual consumers</a:t>
            </a:r>
            <a:r>
              <a:rPr lang="en-US" altLang="zh-CN" sz="1800" dirty="0">
                <a:effectLst/>
                <a:sym typeface="+mn-ea"/>
              </a:rPr>
              <a:t>. (income level and household size)</a:t>
            </a:r>
            <a:endParaRPr lang="en-US" altLang="zh-CN" sz="1800" dirty="0">
              <a:effectLst/>
              <a:sym typeface="+mn-ea"/>
            </a:endParaRPr>
          </a:p>
          <a:p>
            <a:pPr algn="l">
              <a:buClrTx/>
              <a:buSzTx/>
            </a:pPr>
            <a:r>
              <a:rPr lang="en-US" altLang="zh-CN" sz="1800" dirty="0">
                <a:effectLst/>
                <a:sym typeface="+mn-ea"/>
              </a:rPr>
              <a:t>For example, in [5], household size is shown to be clearly </a:t>
            </a:r>
            <a:r>
              <a:rPr lang="en-US" altLang="zh-CN" sz="1800" dirty="0">
                <a:solidFill>
                  <a:srgbClr val="FF0000"/>
                </a:solidFill>
                <a:effectLst/>
                <a:sym typeface="+mn-ea"/>
              </a:rPr>
              <a:t>correlated wit</a:t>
            </a:r>
            <a:r>
              <a:rPr lang="en-US" altLang="zh-CN" sz="1800" dirty="0">
                <a:effectLst/>
                <a:sym typeface="+mn-ea"/>
              </a:rPr>
              <a:t>h the maximum peak demand and can be a useful </a:t>
            </a:r>
            <a:r>
              <a:rPr lang="en-US" altLang="zh-CN" sz="1800" dirty="0">
                <a:solidFill>
                  <a:srgbClr val="FF0000"/>
                </a:solidFill>
                <a:effectLst/>
                <a:sym typeface="+mn-ea"/>
              </a:rPr>
              <a:t>proxy </a:t>
            </a:r>
            <a:r>
              <a:rPr lang="en-US" altLang="zh-CN" sz="1800" dirty="0">
                <a:effectLst/>
                <a:sym typeface="+mn-ea"/>
              </a:rPr>
              <a:t>for sizing connections of individual households.</a:t>
            </a:r>
            <a:endParaRPr lang="en-US" altLang="zh-CN" sz="1800" dirty="0">
              <a:solidFill>
                <a:schemeClr val="tx1"/>
              </a:solidFill>
              <a:effectLst/>
            </a:endParaRPr>
          </a:p>
          <a:p>
            <a:pPr algn="l">
              <a:buClrTx/>
              <a:buSzTx/>
            </a:pPr>
            <a:endParaRPr lang="en-US" altLang="zh-CN" sz="1800" dirty="0">
              <a:solidFill>
                <a:schemeClr val="tx1"/>
              </a:solidFill>
              <a:effectLst/>
            </a:endParaRPr>
          </a:p>
        </p:txBody>
      </p:sp>
    </p:spTree>
  </p:cSld>
  <p:clrMapOvr>
    <a:masterClrMapping/>
  </p:clrMapOvr>
</p:sld>
</file>

<file path=ppt/tags/tag1.xml><?xml version="1.0" encoding="utf-8"?>
<p:tagLst xmlns:p="http://schemas.openxmlformats.org/presentationml/2006/main">
  <p:tag name="ISLIDE.DIAGRAM" val="219913"/>
</p:tagLst>
</file>

<file path=ppt/tags/tag2.xml><?xml version="1.0" encoding="utf-8"?>
<p:tagLst xmlns:p="http://schemas.openxmlformats.org/presentationml/2006/main">
  <p:tag name="KSO_WM_DOC_GUID" val="{c122bf84-52b2-4907-9fdf-e8db9b985033}"/>
</p:tagLst>
</file>

<file path=ppt/theme/theme1.xml><?xml version="1.0" encoding="utf-8"?>
<a:theme xmlns:a="http://schemas.openxmlformats.org/drawingml/2006/main" name="主题5">
  <a:themeElements>
    <a:clrScheme name="自定义 4">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4">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2.xml><?xml version="1.0" encoding="utf-8"?>
<a:themeOverride xmlns:a="http://schemas.openxmlformats.org/drawingml/2006/main">
  <a:clrScheme name="自定义 4">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3.xml><?xml version="1.0" encoding="utf-8"?>
<a:themeOverride xmlns:a="http://schemas.openxmlformats.org/drawingml/2006/main">
  <a:clrScheme name="自定义 4">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4.xml><?xml version="1.0" encoding="utf-8"?>
<a:themeOverride xmlns:a="http://schemas.openxmlformats.org/drawingml/2006/main">
  <a:clrScheme name="自定义 4">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5.xml><?xml version="1.0" encoding="utf-8"?>
<a:themeOverride xmlns:a="http://schemas.openxmlformats.org/drawingml/2006/main">
  <a:clrScheme name="自定义 4">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6.xml><?xml version="1.0" encoding="utf-8"?>
<a:themeOverride xmlns:a="http://schemas.openxmlformats.org/drawingml/2006/main">
  <a:clrScheme name="自定义 4">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7.xml><?xml version="1.0" encoding="utf-8"?>
<a:themeOverride xmlns:a="http://schemas.openxmlformats.org/drawingml/2006/main">
  <a:clrScheme name="自定义 4">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ppt/theme/themeOverride8.xml><?xml version="1.0" encoding="utf-8"?>
<a:themeOverride xmlns:a="http://schemas.openxmlformats.org/drawingml/2006/main">
  <a:clrScheme name="自定义 4">
    <a:dk1>
      <a:srgbClr val="000000"/>
    </a:dk1>
    <a:lt1>
      <a:srgbClr val="FFFFFF"/>
    </a:lt1>
    <a:dk2>
      <a:srgbClr val="778495"/>
    </a:dk2>
    <a:lt2>
      <a:srgbClr val="F0F0F0"/>
    </a:lt2>
    <a:accent1>
      <a:srgbClr val="4276AA"/>
    </a:accent1>
    <a:accent2>
      <a:srgbClr val="178AA1"/>
    </a:accent2>
    <a:accent3>
      <a:srgbClr val="40A693"/>
    </a:accent3>
    <a:accent4>
      <a:srgbClr val="5268A5"/>
    </a:accent4>
    <a:accent5>
      <a:srgbClr val="5E5CA2"/>
    </a:accent5>
    <a:accent6>
      <a:srgbClr val="7784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29174</Words>
  <Application>WPS 演示</Application>
  <PresentationFormat>宽屏</PresentationFormat>
  <Paragraphs>530</Paragraphs>
  <Slides>49</Slides>
  <Notes>3</Notes>
  <HiddenSlides>3</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3</vt:i4>
      </vt:variant>
      <vt:variant>
        <vt:lpstr>幻灯片标题</vt:lpstr>
      </vt:variant>
      <vt:variant>
        <vt:i4>49</vt:i4>
      </vt:variant>
    </vt:vector>
  </HeadingPairs>
  <TitlesOfParts>
    <vt:vector size="60" baseType="lpstr">
      <vt:lpstr>Arial</vt:lpstr>
      <vt:lpstr>宋体</vt:lpstr>
      <vt:lpstr>Wingdings</vt:lpstr>
      <vt:lpstr>Impact</vt:lpstr>
      <vt:lpstr>微软雅黑</vt:lpstr>
      <vt:lpstr>Arial Unicode MS</vt:lpstr>
      <vt:lpstr>Calibri</vt:lpstr>
      <vt:lpstr>主题5</vt:lpstr>
      <vt:lpstr>Equation.KSEE3</vt:lpstr>
      <vt:lpstr>Equation.KSEE3</vt:lpstr>
      <vt:lpstr>Equation.KSEE3</vt:lpstr>
      <vt:lpstr>Probabilistic Peak Load Estimation in Smart Cities Using Smart Meter Data</vt:lpstr>
      <vt:lpstr>Research based on engineer project</vt:lpstr>
      <vt:lpstr>Research based on engineer project</vt:lpstr>
      <vt:lpstr>Research based on engineer project</vt:lpstr>
      <vt:lpstr>Research based on engineer project</vt:lpstr>
      <vt:lpstr>abstract</vt:lpstr>
      <vt:lpstr>PowerPoint 演示文稿</vt:lpstr>
      <vt:lpstr>INTRODUCTION</vt:lpstr>
      <vt:lpstr>Introduction</vt:lpstr>
      <vt:lpstr>Introduction</vt:lpstr>
      <vt:lpstr>Introduction</vt:lpstr>
      <vt:lpstr>Introduction</vt:lpstr>
      <vt:lpstr>Introduction</vt:lpstr>
      <vt:lpstr>Introduction</vt:lpstr>
      <vt:lpstr>Introduction</vt:lpstr>
      <vt:lpstr>PROBLEM STATEMENT</vt:lpstr>
      <vt:lpstr>PROBLEM STATEMENT</vt:lpstr>
      <vt:lpstr>PROBLEM STATEMENT</vt:lpstr>
      <vt:lpstr>METHODOLOGIES</vt:lpstr>
      <vt:lpstr>METHODOLOGIES</vt:lpstr>
      <vt:lpstr>METHODOLOGIES</vt:lpstr>
      <vt:lpstr>METHODOLOGIES</vt:lpstr>
      <vt:lpstr>METHODOLOGIES</vt:lpstr>
      <vt:lpstr>METHODOLOGIES</vt:lpstr>
      <vt:lpstr>METHODOLOGIES</vt:lpstr>
      <vt:lpstr>EVALUATION METRICS</vt:lpstr>
      <vt:lpstr>EVALUATION METRICS</vt:lpstr>
      <vt:lpstr>CASE STUDY</vt:lpstr>
      <vt:lpstr>CASE STUDY</vt:lpstr>
      <vt:lpstr>CASE STUDY</vt:lpstr>
      <vt:lpstr>CASE STUDY</vt:lpstr>
      <vt:lpstr>CASE STUDY</vt:lpstr>
      <vt:lpstr>CASE STUDY</vt:lpstr>
      <vt:lpstr>CASE STUDY</vt:lpstr>
      <vt:lpstr>CASE STUDY</vt:lpstr>
      <vt:lpstr>CASE STUDY</vt:lpstr>
      <vt:lpstr>CASE STUDY</vt:lpstr>
      <vt:lpstr>CASE STUDY</vt:lpstr>
      <vt:lpstr>CASE STUDY</vt:lpstr>
      <vt:lpstr>CONCLUSION</vt:lpstr>
      <vt:lpstr>CONCLUSION</vt:lpstr>
      <vt:lpstr>Thanks.</vt:lpstr>
      <vt:lpstr>附图1</vt:lpstr>
      <vt:lpstr>附图2 IEC61850</vt:lpstr>
      <vt:lpstr>附图3 AMI advanced meter infrastruture</vt:lpstr>
      <vt:lpstr>附图4 Low Carbon London Project</vt:lpstr>
      <vt:lpstr>附图5 more fine grained signal processing from HW/SW</vt:lpstr>
      <vt:lpstr>附图5 分位数预测，弹球函数损失</vt:lpstr>
      <vt:lpstr>附图6 Sensys19'</vt:lpstr>
    </vt:vector>
  </TitlesOfParts>
  <Company>iSlide</Company>
  <LinksUpToDate>false</LinksUpToDate>
  <SharedDoc>false</SharedDoc>
  <HyperlinksChanged>false</HyperlinksChanged>
  <AppVersion>14.0000</AppVersion>
  <Manager>iSlide</Manager>
  <HyperlinkBase>https://www.islide.cc</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david_wang_wei</cp:lastModifiedBy>
  <cp:revision>457</cp:revision>
  <cp:lastPrinted>2018-01-28T16:00:00Z</cp:lastPrinted>
  <dcterms:created xsi:type="dcterms:W3CDTF">2018-01-28T16:00:00Z</dcterms:created>
  <dcterms:modified xsi:type="dcterms:W3CDTF">2019-03-10T05:43:22Z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2052-11.1.0.8527</vt:lpwstr>
  </property>
</Properties>
</file>